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36" r:id="rId3"/>
    <p:sldId id="33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95" r:id="rId28"/>
    <p:sldId id="296" r:id="rId29"/>
    <p:sldId id="297" r:id="rId30"/>
    <p:sldId id="335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2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1A436-BD0C-477A-A8F9-DD46499D4DB2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09C3B-0630-43C4-93E8-487C1B026B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765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6B6F8F-9956-4D53-B920-30B8DEF94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63C1701-7093-47F5-BDA3-643EA7D2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407DA3-C09D-472A-9067-9D6E1F5E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44BBDA-44E3-4FCE-82F4-A4AAE103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08D9A0D-436E-4217-991A-30245739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84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2D7FC5-C89C-404D-8FE8-44015655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E3D902-0698-4D1B-9CEB-CE6B1B3CA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4948B5-AF3C-4F38-8C10-8C172E20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BBC4EF-E4D9-4F45-8762-875F89C4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DDBCCF-9422-4728-B0FC-92FF5873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4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6766883-545D-4CDD-851C-0076F0A17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C6FE39-BCE1-4729-BC5F-6184C9AA0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C55695-CD16-43B2-B703-D1A47EF6C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961687-7857-4E70-8617-53057C9B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25E1888-A0E2-470D-B893-FF7DC23C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832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C9A275-21A4-47D8-B536-97F64908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0A30EB-45A8-4EED-B503-3A8E0E0E3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FB5B17-AC39-4CE8-A37F-AF1B04518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26DBB4-D547-4A0D-BE86-B62D0A99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CC7D79-F675-4317-A12D-60AB18B9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29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FB6E0-CBDB-4A55-8B79-3F11A3F75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823B85-2F2A-4F57-A47F-6EE76B735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255162-A290-4B4D-B08E-487F7DD5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ED19C21-720F-4712-AC8F-D5E14348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FFFEED-563D-4414-89CC-2D5F0D3B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366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7D6C1E-0197-4BA1-9324-0AAFD749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6437C1-0D32-4451-A1CF-6595F0F0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62FFDDA-60ED-4226-BFB9-2008076D9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1EEA8D-EBD8-4B1D-A7F6-D2979FAB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B97C6A6-9BF1-493F-B934-D3FFAE4F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E0EA4A7-A7EE-42F1-A810-47D79A60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40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75E761-9616-4E6A-918D-CFD30039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844AF05-CF4E-47BB-8DEC-8B088552A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D40486-2EEF-49B2-B903-CB302C164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7B6E652-B10F-41DF-858E-7AC7DA7B5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B7B8324-98F3-4B1A-AF83-3E87C435B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2DBA3E3-6363-4F06-8629-FE490DD0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A45B5CA-9D10-4A64-B4E3-558C2D1A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D0C764B-398C-4ACF-8843-5B3CE339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159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5BEE1B-30E3-40D5-9009-85F9FF25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9980192-64B5-4021-AA98-ECE6B64B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C7E3446-CFFE-43D5-8AE8-EBBB2417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110B6F-9C0D-408B-91D6-E0A42765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43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9CE9C9E-C196-468D-91B0-1B520005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7FB3241-74C6-45AE-B4EB-1F84B42B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8D497A7-7DA4-4F2E-B288-BFAD8DA9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838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506F15-DF12-4487-B6CF-9A2403ED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A05C6F-ED3F-46A4-81C9-28BCB7B21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68C0529-44BE-4228-900D-B51C35A41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1E1F58-ECEC-4018-846F-BC4628E0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A221F54-3BF3-4C7F-BAF0-753E33F6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471DBD5-0069-42A6-BE01-B277EE26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17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22E4D6-60AA-4309-BA8F-A08AF05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AD9FF92-94F6-4138-93AC-F15F58A9A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352A61C-6013-4A0D-89E6-B8BAE8A74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93DAC99-A742-4B6E-BFE6-39D4658F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CA8F874-2D3D-4329-AF73-F85C6BFD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50E262-42C7-4824-B303-344410AF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22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AE18AB7-BFFA-4336-9A7B-AFFAAD6E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F22ADE4-D0CF-4194-8074-F42E60960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BE86C8-7EC5-4530-83D5-59987710D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5573E-ADDD-409F-BAAE-64C144306491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AA824FB-AE8A-4212-AFB8-06E38791E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7D71C2-C4FA-43DA-BEF7-BEF80620F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A147-B694-4125-8C8C-0B3E3893480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370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0F493218-5AE1-41D8-87C1-1EEFC5755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24521BD-4D48-40ED-873B-46DBF395D107}"/>
              </a:ext>
            </a:extLst>
          </p:cNvPr>
          <p:cNvSpPr txBox="1"/>
          <p:nvPr/>
        </p:nvSpPr>
        <p:spPr>
          <a:xfrm>
            <a:off x="1634691" y="28016"/>
            <a:ext cx="89226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 err="1">
                <a:solidFill>
                  <a:srgbClr val="FFC000"/>
                </a:solidFill>
              </a:rPr>
              <a:t>Imsak</a:t>
            </a:r>
            <a:r>
              <a:rPr lang="tr-TR" sz="4000" dirty="0">
                <a:solidFill>
                  <a:srgbClr val="FFC000"/>
                </a:solidFill>
              </a:rPr>
              <a:t> Time Observation-2022</a:t>
            </a:r>
          </a:p>
          <a:p>
            <a:pPr algn="ctr"/>
            <a:r>
              <a:rPr lang="tr-TR" sz="4000" dirty="0">
                <a:solidFill>
                  <a:srgbClr val="FFC000"/>
                </a:solidFill>
              </a:rPr>
              <a:t>Erzurum-Horasan </a:t>
            </a:r>
            <a:r>
              <a:rPr lang="tr-TR" sz="4000" dirty="0" err="1">
                <a:solidFill>
                  <a:srgbClr val="FFC000"/>
                </a:solidFill>
              </a:rPr>
              <a:t>Zivin</a:t>
            </a:r>
            <a:r>
              <a:rPr lang="tr-TR" sz="4000" dirty="0">
                <a:solidFill>
                  <a:srgbClr val="FFC000"/>
                </a:solidFill>
              </a:rPr>
              <a:t> </a:t>
            </a:r>
            <a:r>
              <a:rPr lang="tr-TR" sz="4000" dirty="0" err="1">
                <a:solidFill>
                  <a:srgbClr val="FFC000"/>
                </a:solidFill>
              </a:rPr>
              <a:t>Martyrdom</a:t>
            </a:r>
            <a:endParaRPr lang="tr-TR" sz="4000" dirty="0">
              <a:solidFill>
                <a:srgbClr val="FFC000"/>
              </a:solidFill>
            </a:endParaRPr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2 sec exposure difference </a:t>
            </a:r>
            <a:endParaRPr lang="tr-TR" sz="3800" dirty="0">
              <a:solidFill>
                <a:srgbClr val="FF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7BD68AB-B56E-4965-B1BB-1AB7861AD022}"/>
              </a:ext>
            </a:extLst>
          </p:cNvPr>
          <p:cNvSpPr txBox="1"/>
          <p:nvPr/>
        </p:nvSpPr>
        <p:spPr>
          <a:xfrm>
            <a:off x="9010599" y="5713450"/>
            <a:ext cx="303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400" dirty="0" err="1">
                <a:solidFill>
                  <a:schemeClr val="accent2">
                    <a:lumMod val="75000"/>
                  </a:schemeClr>
                </a:solidFill>
              </a:rPr>
              <a:t>Obser</a:t>
            </a:r>
            <a:r>
              <a:rPr lang="tr-TR" sz="2400" dirty="0">
                <a:solidFill>
                  <a:schemeClr val="accent2">
                    <a:lumMod val="75000"/>
                  </a:schemeClr>
                </a:solidFill>
              </a:rPr>
              <a:t>.: Rufai ÇINAR </a:t>
            </a:r>
            <a:r>
              <a:rPr lang="tr-TR" sz="2400" dirty="0" err="1">
                <a:solidFill>
                  <a:schemeClr val="accent2">
                    <a:lumMod val="75000"/>
                  </a:schemeClr>
                </a:solidFill>
              </a:rPr>
              <a:t>Geophysical</a:t>
            </a:r>
            <a:r>
              <a:rPr lang="tr-T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400" dirty="0" err="1">
                <a:solidFill>
                  <a:schemeClr val="accent2">
                    <a:lumMod val="75000"/>
                  </a:schemeClr>
                </a:solidFill>
              </a:rPr>
              <a:t>engineer</a:t>
            </a:r>
            <a:endParaRPr lang="tr-T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F934BE-F1E6-4D95-A0CC-16EB34AAFC4A}"/>
              </a:ext>
            </a:extLst>
          </p:cNvPr>
          <p:cNvSpPr txBox="1"/>
          <p:nvPr/>
        </p:nvSpPr>
        <p:spPr>
          <a:xfrm>
            <a:off x="2347275" y="6128949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Fecr</a:t>
            </a:r>
            <a:r>
              <a:rPr lang="tr-T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-i </a:t>
            </a:r>
            <a:r>
              <a:rPr lang="tr-TR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Kazib</a:t>
            </a:r>
            <a:endParaRPr lang="tr-TR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2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EB9AF79-9C62-40DA-AD88-66434F70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FD47737-C43F-484D-B792-7A6518036356}"/>
              </a:ext>
            </a:extLst>
          </p:cNvPr>
          <p:cNvSpPr txBox="1"/>
          <p:nvPr/>
        </p:nvSpPr>
        <p:spPr>
          <a:xfrm>
            <a:off x="4093689" y="6041545"/>
            <a:ext cx="4004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: 03:16    Sun: -14,2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83307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6B0CE23-4765-4A3D-8523-F253399BE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CAE2C35-E025-4019-879B-230D9FA5EC75}"/>
              </a:ext>
            </a:extLst>
          </p:cNvPr>
          <p:cNvSpPr txBox="1"/>
          <p:nvPr/>
        </p:nvSpPr>
        <p:spPr>
          <a:xfrm>
            <a:off x="4134565" y="6057781"/>
            <a:ext cx="40046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: 03:17    Sun: -14,1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946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FDEF816-E095-4BCE-B808-3A983A12F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D8DC520-16D5-4377-83A3-8096B13B7AED}"/>
              </a:ext>
            </a:extLst>
          </p:cNvPr>
          <p:cNvSpPr txBox="1"/>
          <p:nvPr/>
        </p:nvSpPr>
        <p:spPr>
          <a:xfrm>
            <a:off x="4093689" y="6057781"/>
            <a:ext cx="40046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: 03:18    Sun: -13,9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773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FBA75FB-195B-4463-840C-FB6D5A10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BB5149C-2FD4-4359-B314-3E878A9A3D4B}"/>
              </a:ext>
            </a:extLst>
          </p:cNvPr>
          <p:cNvSpPr txBox="1"/>
          <p:nvPr/>
        </p:nvSpPr>
        <p:spPr>
          <a:xfrm>
            <a:off x="4134565" y="6057781"/>
            <a:ext cx="40046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: 03:19    Sun: -13,8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1197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26B2390-7732-440D-9CDB-7FB57A6F9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9D9CB32-AFEC-4191-892B-BC2FA8E6D6CA}"/>
              </a:ext>
            </a:extLst>
          </p:cNvPr>
          <p:cNvSpPr txBox="1"/>
          <p:nvPr/>
        </p:nvSpPr>
        <p:spPr>
          <a:xfrm>
            <a:off x="4134564" y="6057781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03:20  Sun : -13,7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C8D9BA8-C165-4C8E-91D7-FA6D2C47315F}"/>
              </a:ext>
            </a:extLst>
          </p:cNvPr>
          <p:cNvSpPr txBox="1"/>
          <p:nvPr/>
        </p:nvSpPr>
        <p:spPr>
          <a:xfrm>
            <a:off x="1300552" y="243255"/>
            <a:ext cx="95908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2 sec exposure has brought the </a:t>
            </a:r>
            <a:r>
              <a:rPr lang="en-US" sz="3200" dirty="0" err="1">
                <a:solidFill>
                  <a:srgbClr val="FFFF00"/>
                </a:solidFill>
              </a:rPr>
              <a:t>imsak</a:t>
            </a:r>
            <a:r>
              <a:rPr lang="en-US" sz="3200" dirty="0">
                <a:solidFill>
                  <a:srgbClr val="FFFF00"/>
                </a:solidFill>
              </a:rPr>
              <a:t> forward 1° 8 min.</a:t>
            </a:r>
          </a:p>
          <a:p>
            <a:pPr algn="ctr"/>
            <a:r>
              <a:rPr lang="tr-TR" sz="3200" dirty="0">
                <a:solidFill>
                  <a:srgbClr val="FFFF00"/>
                </a:solidFill>
              </a:rPr>
              <a:t>B</a:t>
            </a:r>
            <a:r>
              <a:rPr lang="en-US" sz="3200" dirty="0" err="1">
                <a:solidFill>
                  <a:srgbClr val="FFFF00"/>
                </a:solidFill>
              </a:rPr>
              <a:t>ecause</a:t>
            </a:r>
            <a:r>
              <a:rPr lang="en-US" sz="3200" dirty="0">
                <a:solidFill>
                  <a:srgbClr val="FFFF00"/>
                </a:solidFill>
              </a:rPr>
              <a:t> our eyes do not perceive this light yet!</a:t>
            </a:r>
            <a:endParaRPr lang="tr-T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674766D-561F-41D7-90C6-F6C7EAD9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B92041A-D1B2-4305-9E88-C42F35405577}"/>
              </a:ext>
            </a:extLst>
          </p:cNvPr>
          <p:cNvSpPr txBox="1"/>
          <p:nvPr/>
        </p:nvSpPr>
        <p:spPr>
          <a:xfrm>
            <a:off x="4036142" y="5996623"/>
            <a:ext cx="411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03:21    Sun: -13,5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º</a:t>
            </a:r>
            <a:endParaRPr kumimoji="0" lang="tr-T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97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C4EEC32-1DD2-44EF-BF5F-8D7881067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869F134-1E69-43B5-B5E4-4752E643E505}"/>
              </a:ext>
            </a:extLst>
          </p:cNvPr>
          <p:cNvSpPr txBox="1"/>
          <p:nvPr/>
        </p:nvSpPr>
        <p:spPr>
          <a:xfrm>
            <a:off x="4093689" y="5982551"/>
            <a:ext cx="4004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03:22    Sun: -13,4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3878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3776643-BE6C-4AAF-AC2B-14C9B338A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63A09DD-635A-47DA-AD6F-8E3C91575745}"/>
              </a:ext>
            </a:extLst>
          </p:cNvPr>
          <p:cNvSpPr txBox="1"/>
          <p:nvPr/>
        </p:nvSpPr>
        <p:spPr>
          <a:xfrm>
            <a:off x="4134565" y="6057781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03:23    Sun: -13,3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208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CF164A4-7DD4-4EC9-A512-B13E9D12C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7157FD3-1EF3-4AA5-98C0-5CC45BA08008}"/>
              </a:ext>
            </a:extLst>
          </p:cNvPr>
          <p:cNvSpPr txBox="1"/>
          <p:nvPr/>
        </p:nvSpPr>
        <p:spPr>
          <a:xfrm>
            <a:off x="4093689" y="5970135"/>
            <a:ext cx="40046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03:24     Sun: -13,1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607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54BD7B84-86E8-4238-BD5A-8E639675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E7E7DB8-6446-451D-B076-7CA9BC7E23E1}"/>
              </a:ext>
            </a:extLst>
          </p:cNvPr>
          <p:cNvSpPr txBox="1"/>
          <p:nvPr/>
        </p:nvSpPr>
        <p:spPr>
          <a:xfrm>
            <a:off x="4134565" y="5910297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03:25    Sun:-13,0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6013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1">
            <a:extLst>
              <a:ext uri="{FF2B5EF4-FFF2-40B4-BE49-F238E27FC236}">
                <a16:creationId xmlns:a16="http://schemas.microsoft.com/office/drawing/2014/main" id="{474AC049-D73D-47EA-8887-AF8E7007C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4" y="0"/>
            <a:ext cx="1098263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3">
            <a:extLst>
              <a:ext uri="{FF2B5EF4-FFF2-40B4-BE49-F238E27FC236}">
                <a16:creationId xmlns:a16="http://schemas.microsoft.com/office/drawing/2014/main" id="{101DBD1F-B4F5-48F0-817E-4391911B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202" y="0"/>
            <a:ext cx="97177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r-TR" sz="3500" dirty="0">
                <a:solidFill>
                  <a:srgbClr val="FFC000"/>
                </a:solidFill>
              </a:rPr>
              <a:t>Exposure makes a thin crescent look like a full moon</a:t>
            </a:r>
            <a:endParaRPr lang="tr-TR" altLang="tr-TR" sz="3500" dirty="0">
              <a:solidFill>
                <a:srgbClr val="FFC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3C33C77-E6AE-4A4A-8B7A-DD1DFC9517AE}"/>
              </a:ext>
            </a:extLst>
          </p:cNvPr>
          <p:cNvSpPr txBox="1"/>
          <p:nvPr/>
        </p:nvSpPr>
        <p:spPr>
          <a:xfrm>
            <a:off x="1838927" y="5806643"/>
            <a:ext cx="83140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00" dirty="0">
                <a:solidFill>
                  <a:schemeClr val="bg1">
                    <a:lumMod val="85000"/>
                  </a:schemeClr>
                </a:solidFill>
              </a:rPr>
              <a:t>March 29, 2017 three months start (Sunset first crescent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tr-TR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1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72088E9-C402-4886-894E-190CCB144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26FF98D-3B41-4870-9844-FAB6C28B3B5B}"/>
              </a:ext>
            </a:extLst>
          </p:cNvPr>
          <p:cNvSpPr txBox="1"/>
          <p:nvPr/>
        </p:nvSpPr>
        <p:spPr>
          <a:xfrm>
            <a:off x="4134565" y="5988954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03:26    Sun: -12,9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255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C6B5B7C-E3C1-45F5-89AF-B057001A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1A59F4F-A123-4C08-9536-B0FA8E609C2C}"/>
              </a:ext>
            </a:extLst>
          </p:cNvPr>
          <p:cNvSpPr txBox="1"/>
          <p:nvPr/>
        </p:nvSpPr>
        <p:spPr>
          <a:xfrm>
            <a:off x="4134565" y="5960628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03:27    Sun: -12,7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8703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A7F34ED-4EBA-42D5-8699-E78F665E7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4712EB3-3A53-4F7E-A3AF-09C8EED24C22}"/>
              </a:ext>
            </a:extLst>
          </p:cNvPr>
          <p:cNvSpPr txBox="1"/>
          <p:nvPr/>
        </p:nvSpPr>
        <p:spPr>
          <a:xfrm>
            <a:off x="4134565" y="6064488"/>
            <a:ext cx="3922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03:28    Sun: -12,6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28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CA29DE7-1F92-42B3-91F1-C23D6379D69A}"/>
              </a:ext>
            </a:extLst>
          </p:cNvPr>
          <p:cNvSpPr txBox="1"/>
          <p:nvPr/>
        </p:nvSpPr>
        <p:spPr>
          <a:xfrm>
            <a:off x="2818615" y="414780"/>
            <a:ext cx="591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Birds started singing at 03:28 at 12.5°</a:t>
            </a:r>
            <a:endParaRPr lang="tr-T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44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138F2AF-5D18-4548-9B99-30D01FE5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04E77C8-3E45-4423-9D38-562805A8A7FC}"/>
              </a:ext>
            </a:extLst>
          </p:cNvPr>
          <p:cNvSpPr txBox="1"/>
          <p:nvPr/>
        </p:nvSpPr>
        <p:spPr>
          <a:xfrm>
            <a:off x="4134565" y="5959459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03:29    Sun: -12,4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801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9C1EA09-4667-4062-A607-2B6BF17DB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F24A310-3423-4C1F-A682-878CEF3B68E7}"/>
              </a:ext>
            </a:extLst>
          </p:cNvPr>
          <p:cNvSpPr txBox="1"/>
          <p:nvPr/>
        </p:nvSpPr>
        <p:spPr>
          <a:xfrm>
            <a:off x="4134565" y="5988955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03:30    Sun: -12,3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247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FDE9CF-C40F-4B2D-B88F-2CC311718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09BBA78-90DA-452F-A088-D9162F569380}"/>
              </a:ext>
            </a:extLst>
          </p:cNvPr>
          <p:cNvSpPr txBox="1"/>
          <p:nvPr/>
        </p:nvSpPr>
        <p:spPr>
          <a:xfrm>
            <a:off x="4134565" y="5962130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03:31    Sun: -12,2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4570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4D40688-6585-4C6E-9985-5B7B7CA08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5C5C286-92BA-4995-B7D5-11F1EEE6E77A}"/>
              </a:ext>
            </a:extLst>
          </p:cNvPr>
          <p:cNvSpPr txBox="1"/>
          <p:nvPr/>
        </p:nvSpPr>
        <p:spPr>
          <a:xfrm>
            <a:off x="4134565" y="6057781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03:32    Sun: -12,0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306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8730B5D-322B-45DE-84D5-75738DAAB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1533A96-33F8-4625-8973-2D6C3B7D6F6C}"/>
              </a:ext>
            </a:extLst>
          </p:cNvPr>
          <p:cNvSpPr txBox="1"/>
          <p:nvPr/>
        </p:nvSpPr>
        <p:spPr>
          <a:xfrm>
            <a:off x="3926784" y="6023824"/>
            <a:ext cx="4338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Time: 3:33   Sun: -11,9°</a:t>
            </a:r>
          </a:p>
        </p:txBody>
      </p:sp>
    </p:spTree>
    <p:extLst>
      <p:ext uri="{BB962C8B-B14F-4D97-AF65-F5344CB8AC3E}">
        <p14:creationId xmlns:p14="http://schemas.microsoft.com/office/powerpoint/2010/main" val="3199704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3A72364-FCCD-4DE6-8783-29AE69EFE076}"/>
              </a:ext>
            </a:extLst>
          </p:cNvPr>
          <p:cNvSpPr txBox="1"/>
          <p:nvPr/>
        </p:nvSpPr>
        <p:spPr>
          <a:xfrm>
            <a:off x="3999323" y="6131980"/>
            <a:ext cx="4079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Saat: 3:36  Güneş:11,5°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914AC3-6FC9-4A6E-A423-55EEA3DE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E056F71-4BF0-4289-9B7E-96DB7D18DD99}"/>
              </a:ext>
            </a:extLst>
          </p:cNvPr>
          <p:cNvSpPr txBox="1"/>
          <p:nvPr/>
        </p:nvSpPr>
        <p:spPr>
          <a:xfrm>
            <a:off x="3869831" y="5990735"/>
            <a:ext cx="4338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3:36   Sun: -11,5°</a:t>
            </a:r>
          </a:p>
        </p:txBody>
      </p:sp>
    </p:spTree>
    <p:extLst>
      <p:ext uri="{BB962C8B-B14F-4D97-AF65-F5344CB8AC3E}">
        <p14:creationId xmlns:p14="http://schemas.microsoft.com/office/powerpoint/2010/main" val="4030195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1C11B9A-AF45-418D-943A-9F1CE7EA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CE51CB6-C81B-4243-A750-BCC5D8CB9EA3}"/>
              </a:ext>
            </a:extLst>
          </p:cNvPr>
          <p:cNvSpPr txBox="1"/>
          <p:nvPr/>
        </p:nvSpPr>
        <p:spPr>
          <a:xfrm>
            <a:off x="3792325" y="5907393"/>
            <a:ext cx="46073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3:39  Sun: -11,0°</a:t>
            </a:r>
          </a:p>
        </p:txBody>
      </p:sp>
    </p:spTree>
    <p:extLst>
      <p:ext uri="{BB962C8B-B14F-4D97-AF65-F5344CB8AC3E}">
        <p14:creationId xmlns:p14="http://schemas.microsoft.com/office/powerpoint/2010/main" val="247258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6300FA2-D389-4956-B737-0CE21EB4A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B66BD26-C410-4FC4-ADCF-095FAA8B79BB}"/>
              </a:ext>
            </a:extLst>
          </p:cNvPr>
          <p:cNvSpPr txBox="1"/>
          <p:nvPr/>
        </p:nvSpPr>
        <p:spPr>
          <a:xfrm>
            <a:off x="8066079" y="6087678"/>
            <a:ext cx="303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>
                <a:solidFill>
                  <a:schemeClr val="bg1"/>
                </a:solidFill>
              </a:rPr>
              <a:t>Date</a:t>
            </a:r>
            <a:r>
              <a:rPr lang="tr-TR" sz="2800" dirty="0">
                <a:solidFill>
                  <a:schemeClr val="bg1"/>
                </a:solidFill>
              </a:rPr>
              <a:t>: May 31, 2022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927021-FA64-4A5C-9183-364E2AF79D63}"/>
              </a:ext>
            </a:extLst>
          </p:cNvPr>
          <p:cNvSpPr txBox="1"/>
          <p:nvPr/>
        </p:nvSpPr>
        <p:spPr>
          <a:xfrm>
            <a:off x="1355833" y="99807"/>
            <a:ext cx="9942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>
                <a:solidFill>
                  <a:srgbClr val="FFFF00"/>
                </a:solidFill>
              </a:rPr>
              <a:t>Erzurum </a:t>
            </a:r>
            <a:r>
              <a:rPr lang="tr-TR" sz="4000" dirty="0" err="1">
                <a:solidFill>
                  <a:srgbClr val="FFFF00"/>
                </a:solidFill>
              </a:rPr>
              <a:t>Imsak</a:t>
            </a:r>
            <a:r>
              <a:rPr lang="tr-TR" sz="4000" dirty="0">
                <a:solidFill>
                  <a:srgbClr val="FFFF00"/>
                </a:solidFill>
              </a:rPr>
              <a:t> Time </a:t>
            </a:r>
            <a:r>
              <a:rPr lang="tr-TR" sz="4000" dirty="0" err="1">
                <a:solidFill>
                  <a:srgbClr val="FFFF00"/>
                </a:solidFill>
              </a:rPr>
              <a:t>Observation</a:t>
            </a:r>
            <a:r>
              <a:rPr lang="tr-TR" sz="4000" dirty="0">
                <a:solidFill>
                  <a:srgbClr val="FFFF00"/>
                </a:solidFill>
              </a:rPr>
              <a:t> 2022</a:t>
            </a:r>
          </a:p>
          <a:p>
            <a:pPr algn="ctr"/>
            <a:r>
              <a:rPr lang="tr-TR" sz="4000" dirty="0">
                <a:solidFill>
                  <a:srgbClr val="FFFF00"/>
                </a:solidFill>
              </a:rPr>
              <a:t>Horasan </a:t>
            </a:r>
            <a:r>
              <a:rPr lang="tr-TR" sz="4000" dirty="0" err="1">
                <a:solidFill>
                  <a:srgbClr val="FFFF00"/>
                </a:solidFill>
              </a:rPr>
              <a:t>Yk</a:t>
            </a:r>
            <a:r>
              <a:rPr lang="tr-TR" sz="4000" dirty="0">
                <a:solidFill>
                  <a:srgbClr val="FFFF00"/>
                </a:solidFill>
              </a:rPr>
              <a:t> Horum </a:t>
            </a:r>
            <a:r>
              <a:rPr lang="tr-TR" sz="4000" dirty="0" err="1">
                <a:solidFill>
                  <a:srgbClr val="FFFF00"/>
                </a:solidFill>
              </a:rPr>
              <a:t>Martyrdom</a:t>
            </a:r>
            <a:r>
              <a:rPr lang="tr-TR" sz="4000" dirty="0">
                <a:solidFill>
                  <a:srgbClr val="FFFF00"/>
                </a:solidFill>
              </a:rPr>
              <a:t> </a:t>
            </a:r>
            <a:r>
              <a:rPr lang="tr-TR" sz="4000" dirty="0" err="1">
                <a:solidFill>
                  <a:srgbClr val="FFFF00"/>
                </a:solidFill>
              </a:rPr>
              <a:t>Monument</a:t>
            </a:r>
            <a:r>
              <a:rPr lang="tr-T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74221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4BB1276-F79F-48E3-BEEB-2911FE465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3FEFD9A-1131-459A-A6C0-41986EDCE057}"/>
              </a:ext>
            </a:extLst>
          </p:cNvPr>
          <p:cNvSpPr txBox="1"/>
          <p:nvPr/>
        </p:nvSpPr>
        <p:spPr>
          <a:xfrm>
            <a:off x="3999323" y="6131980"/>
            <a:ext cx="4079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3:43  Sun: -10,5°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6D836C3-9CBA-40CF-A64F-18D1CB193B17}"/>
              </a:ext>
            </a:extLst>
          </p:cNvPr>
          <p:cNvSpPr txBox="1"/>
          <p:nvPr/>
        </p:nvSpPr>
        <p:spPr>
          <a:xfrm>
            <a:off x="583993" y="141245"/>
            <a:ext cx="10910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As a result, in the photos we took with </a:t>
            </a:r>
            <a:r>
              <a:rPr lang="en-US" sz="2800" u="sng" dirty="0">
                <a:solidFill>
                  <a:srgbClr val="FFC000"/>
                </a:solidFill>
              </a:rPr>
              <a:t>2 seconds </a:t>
            </a:r>
            <a:r>
              <a:rPr lang="en-US" sz="2800" dirty="0">
                <a:solidFill>
                  <a:srgbClr val="FFC000"/>
                </a:solidFill>
              </a:rPr>
              <a:t>of exposure, the brightness of </a:t>
            </a:r>
            <a:r>
              <a:rPr lang="en-US" sz="2800" dirty="0" err="1">
                <a:solidFill>
                  <a:srgbClr val="FFC000"/>
                </a:solidFill>
              </a:rPr>
              <a:t>Imsak</a:t>
            </a:r>
            <a:r>
              <a:rPr lang="en-US" sz="2800" dirty="0">
                <a:solidFill>
                  <a:srgbClr val="FFC000"/>
                </a:solidFill>
              </a:rPr>
              <a:t> is seen as the Sun is -13.7° below the horizon. </a:t>
            </a:r>
            <a:endParaRPr lang="tr-TR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That is, 7-8 minutes earlier than normal.</a:t>
            </a:r>
            <a:endParaRPr lang="tr-TR" sz="2800" dirty="0">
              <a:solidFill>
                <a:srgbClr val="FFC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DE06BA5-7C4D-442E-AD16-68AB4051F8E0}"/>
              </a:ext>
            </a:extLst>
          </p:cNvPr>
          <p:cNvSpPr txBox="1"/>
          <p:nvPr/>
        </p:nvSpPr>
        <p:spPr>
          <a:xfrm>
            <a:off x="811946" y="5221294"/>
            <a:ext cx="10682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This means that prayers performed immediately after the call to prayer are outside the time</a:t>
            </a:r>
          </a:p>
          <a:p>
            <a:pPr algn="ctr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Time (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</a:rPr>
              <a:t>Fajr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Sadiq): occurs 35 minutes later in winter and 45 minutes later in summer.</a:t>
            </a:r>
            <a:endParaRPr lang="tr-TR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6AD4DF03-E87C-4DE9-AF4D-61FDCE8B9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7019FA9-275A-487C-8B1A-50080779BFC1}"/>
              </a:ext>
            </a:extLst>
          </p:cNvPr>
          <p:cNvSpPr txBox="1"/>
          <p:nvPr/>
        </p:nvSpPr>
        <p:spPr>
          <a:xfrm>
            <a:off x="3068375" y="152217"/>
            <a:ext cx="58725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Erzurum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Yk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Horum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martyrdom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İmsak </a:t>
            </a:r>
          </a:p>
          <a:p>
            <a:r>
              <a:rPr lang="en-US" sz="2800" dirty="0">
                <a:solidFill>
                  <a:srgbClr val="FFC000"/>
                </a:solidFill>
              </a:rPr>
              <a:t>May 31, 2022 </a:t>
            </a:r>
            <a:r>
              <a:rPr lang="en-US" sz="2800" dirty="0" err="1">
                <a:solidFill>
                  <a:srgbClr val="FFC000"/>
                </a:solidFill>
              </a:rPr>
              <a:t>Diyanet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Imsak</a:t>
            </a:r>
            <a:r>
              <a:rPr lang="en-US" sz="2800" dirty="0">
                <a:solidFill>
                  <a:srgbClr val="FFC000"/>
                </a:solidFill>
              </a:rPr>
              <a:t> 02:45</a:t>
            </a:r>
            <a:r>
              <a:rPr lang="tr-TR" sz="2800" dirty="0">
                <a:solidFill>
                  <a:srgbClr val="FFC000"/>
                </a:solidFill>
              </a:rPr>
              <a:t> 18</a:t>
            </a:r>
            <a:r>
              <a:rPr lang="en-US" sz="2800" dirty="0">
                <a:solidFill>
                  <a:srgbClr val="FFC000"/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rgbClr val="FFC000"/>
              </a:solidFill>
            </a:endParaRPr>
          </a:p>
          <a:p>
            <a:r>
              <a:rPr lang="tr-TR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26C8ECE-EB7D-45C4-AF2C-1940E13670BB}"/>
              </a:ext>
            </a:extLst>
          </p:cNvPr>
          <p:cNvSpPr txBox="1"/>
          <p:nvPr/>
        </p:nvSpPr>
        <p:spPr>
          <a:xfrm>
            <a:off x="4262804" y="6151785"/>
            <a:ext cx="35942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03:10 Sun: </a:t>
            </a:r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15.0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°</a:t>
            </a:r>
            <a:endParaRPr lang="tr-T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3C6E2BD-AF78-45F7-B387-4DE69A8E5FDF}"/>
              </a:ext>
            </a:extLst>
          </p:cNvPr>
          <p:cNvSpPr txBox="1"/>
          <p:nvPr/>
        </p:nvSpPr>
        <p:spPr>
          <a:xfrm>
            <a:off x="2105452" y="5643954"/>
            <a:ext cx="7981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After 25 minutes the environment is pitch dark</a:t>
            </a:r>
            <a:endParaRPr lang="tr-T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3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3948A9D7-5863-4052-B6F0-82D3A9357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A92B012-E800-4557-A22D-3625D1B1A2A9}"/>
              </a:ext>
            </a:extLst>
          </p:cNvPr>
          <p:cNvSpPr txBox="1"/>
          <p:nvPr/>
        </p:nvSpPr>
        <p:spPr>
          <a:xfrm>
            <a:off x="4141853" y="6044222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>
                    <a:lumMod val="75000"/>
                  </a:schemeClr>
                </a:solidFill>
              </a:rPr>
              <a:t>Time: 03:11 Sun: -14.9</a:t>
            </a:r>
            <a:r>
              <a:rPr lang="en-US" sz="25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5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CA2FF20-56EE-4E21-AFD6-3A5085E6E18F}"/>
              </a:ext>
            </a:extLst>
          </p:cNvPr>
          <p:cNvSpPr txBox="1"/>
          <p:nvPr/>
        </p:nvSpPr>
        <p:spPr>
          <a:xfrm>
            <a:off x="2926995" y="163757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Altitude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2080</a:t>
            </a:r>
          </a:p>
        </p:txBody>
      </p:sp>
    </p:spTree>
    <p:extLst>
      <p:ext uri="{BB962C8B-B14F-4D97-AF65-F5344CB8AC3E}">
        <p14:creationId xmlns:p14="http://schemas.microsoft.com/office/powerpoint/2010/main" val="37961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0CA3A60-178C-4301-9AE5-6E81A2845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4" y="0"/>
            <a:ext cx="12267414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5841E150-7A63-4CC9-9F30-BFE0D5DDA2C7}"/>
              </a:ext>
            </a:extLst>
          </p:cNvPr>
          <p:cNvSpPr txBox="1"/>
          <p:nvPr/>
        </p:nvSpPr>
        <p:spPr>
          <a:xfrm>
            <a:off x="4193876" y="6071240"/>
            <a:ext cx="3886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03:12    Sun: -14.7</a:t>
            </a:r>
            <a:r>
              <a:rPr lang="en-US" sz="2300" dirty="0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300" dirty="0"/>
          </a:p>
        </p:txBody>
      </p:sp>
    </p:spTree>
    <p:extLst>
      <p:ext uri="{BB962C8B-B14F-4D97-AF65-F5344CB8AC3E}">
        <p14:creationId xmlns:p14="http://schemas.microsoft.com/office/powerpoint/2010/main" val="384674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0A3A682-D810-4BA1-8166-E52FD8DB1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D05A645-3073-4767-BB3A-683C336B14C7}"/>
              </a:ext>
            </a:extLst>
          </p:cNvPr>
          <p:cNvSpPr txBox="1"/>
          <p:nvPr/>
        </p:nvSpPr>
        <p:spPr>
          <a:xfrm>
            <a:off x="4134565" y="5045058"/>
            <a:ext cx="1847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9043B1E-E2B4-4540-8F91-61AFFE9DBE74}"/>
              </a:ext>
            </a:extLst>
          </p:cNvPr>
          <p:cNvSpPr txBox="1"/>
          <p:nvPr/>
        </p:nvSpPr>
        <p:spPr>
          <a:xfrm>
            <a:off x="4194678" y="6071240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03:13    Sun: -14,6</a:t>
            </a:r>
            <a:r>
              <a:rPr lang="en-US" sz="2300" dirty="0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300" dirty="0"/>
          </a:p>
        </p:txBody>
      </p:sp>
    </p:spTree>
    <p:extLst>
      <p:ext uri="{BB962C8B-B14F-4D97-AF65-F5344CB8AC3E}">
        <p14:creationId xmlns:p14="http://schemas.microsoft.com/office/powerpoint/2010/main" val="258553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8AA658-F043-444D-9BA5-C9FBDF94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25232D6-3099-49D9-8EE4-5E1FC5A3CE58}"/>
              </a:ext>
            </a:extLst>
          </p:cNvPr>
          <p:cNvSpPr txBox="1"/>
          <p:nvPr/>
        </p:nvSpPr>
        <p:spPr>
          <a:xfrm>
            <a:off x="4134565" y="6057781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Time: 03:14    Sun: -14,5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066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631ED00-6CE0-420D-AA03-48FF9381A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571470F-9528-4C3C-AEC7-27C8D3EDDB91}"/>
              </a:ext>
            </a:extLst>
          </p:cNvPr>
          <p:cNvSpPr txBox="1"/>
          <p:nvPr/>
        </p:nvSpPr>
        <p:spPr>
          <a:xfrm>
            <a:off x="4134565" y="6054958"/>
            <a:ext cx="3922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: 03:15   Sun: -14,3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º</a:t>
            </a:r>
            <a:endParaRPr lang="tr-T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174119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411</Words>
  <Application>Microsoft Office PowerPoint</Application>
  <PresentationFormat>Geniş ekran</PresentationFormat>
  <Paragraphs>50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Courier New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Rufai Çınar</dc:creator>
  <cp:lastModifiedBy>Rufai Çınar</cp:lastModifiedBy>
  <cp:revision>54</cp:revision>
  <dcterms:created xsi:type="dcterms:W3CDTF">2024-03-13T13:20:58Z</dcterms:created>
  <dcterms:modified xsi:type="dcterms:W3CDTF">2025-05-30T13:31:59Z</dcterms:modified>
</cp:coreProperties>
</file>