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281" r:id="rId3"/>
    <p:sldId id="282" r:id="rId4"/>
    <p:sldId id="336" r:id="rId5"/>
    <p:sldId id="338" r:id="rId6"/>
    <p:sldId id="337"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5" r:id="rId25"/>
    <p:sldId id="276" r:id="rId26"/>
    <p:sldId id="277" r:id="rId27"/>
    <p:sldId id="278" r:id="rId28"/>
    <p:sldId id="279" r:id="rId29"/>
    <p:sldId id="280"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29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8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1A436-BD0C-477A-A8F9-DD46499D4DB2}" type="datetimeFigureOut">
              <a:rPr lang="tr-TR" smtClean="0"/>
              <a:t>25.06.2025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09C3B-0630-43C4-93E8-487C1B026B86}" type="slidenum">
              <a:rPr lang="tr-TR" smtClean="0"/>
              <a:t>‹#›</a:t>
            </a:fld>
            <a:endParaRPr lang="tr-TR"/>
          </a:p>
        </p:txBody>
      </p:sp>
    </p:spTree>
    <p:extLst>
      <p:ext uri="{BB962C8B-B14F-4D97-AF65-F5344CB8AC3E}">
        <p14:creationId xmlns:p14="http://schemas.microsoft.com/office/powerpoint/2010/main" val="70765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26B6F8F-9956-4D53-B920-30B8DEF94E8A}"/>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763C1701-7093-47F5-BDA3-643EA7D26A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47407DA3-C09D-472A-9067-9D6E1F5E4B2F}"/>
              </a:ext>
            </a:extLst>
          </p:cNvPr>
          <p:cNvSpPr>
            <a:spLocks noGrp="1"/>
          </p:cNvSpPr>
          <p:nvPr>
            <p:ph type="dt" sz="half" idx="10"/>
          </p:nvPr>
        </p:nvSpPr>
        <p:spPr/>
        <p:txBody>
          <a:bodyPr/>
          <a:lstStyle/>
          <a:p>
            <a:fld id="{1B35573E-ADDD-409F-BAAE-64C144306491}" type="datetimeFigureOut">
              <a:rPr lang="tr-TR" smtClean="0"/>
              <a:t>25.06.2025</a:t>
            </a:fld>
            <a:endParaRPr lang="tr-TR"/>
          </a:p>
        </p:txBody>
      </p:sp>
      <p:sp>
        <p:nvSpPr>
          <p:cNvPr id="5" name="Alt Bilgi Yer Tutucusu 4">
            <a:extLst>
              <a:ext uri="{FF2B5EF4-FFF2-40B4-BE49-F238E27FC236}">
                <a16:creationId xmlns:a16="http://schemas.microsoft.com/office/drawing/2014/main" id="{0E44BBDA-44E3-4FCE-82F4-A4AAE1031CD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08D9A0D-436E-4217-991A-30245739076A}"/>
              </a:ext>
            </a:extLst>
          </p:cNvPr>
          <p:cNvSpPr>
            <a:spLocks noGrp="1"/>
          </p:cNvSpPr>
          <p:nvPr>
            <p:ph type="sldNum" sz="quarter" idx="12"/>
          </p:nvPr>
        </p:nvSpPr>
        <p:spPr/>
        <p:txBody>
          <a:bodyPr/>
          <a:lstStyle/>
          <a:p>
            <a:fld id="{7EABA147-B694-4125-8C8C-0B3E38934802}" type="slidenum">
              <a:rPr lang="tr-TR" smtClean="0"/>
              <a:t>‹#›</a:t>
            </a:fld>
            <a:endParaRPr lang="tr-TR"/>
          </a:p>
        </p:txBody>
      </p:sp>
    </p:spTree>
    <p:extLst>
      <p:ext uri="{BB962C8B-B14F-4D97-AF65-F5344CB8AC3E}">
        <p14:creationId xmlns:p14="http://schemas.microsoft.com/office/powerpoint/2010/main" val="407284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2D7FC5-C89C-404D-8FE8-44015655293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3E3D902-0698-4D1B-9CEB-CE6B1B3CA5A6}"/>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54948B5-AF3C-4F38-8C10-8C172E2065D3}"/>
              </a:ext>
            </a:extLst>
          </p:cNvPr>
          <p:cNvSpPr>
            <a:spLocks noGrp="1"/>
          </p:cNvSpPr>
          <p:nvPr>
            <p:ph type="dt" sz="half" idx="10"/>
          </p:nvPr>
        </p:nvSpPr>
        <p:spPr/>
        <p:txBody>
          <a:bodyPr/>
          <a:lstStyle/>
          <a:p>
            <a:fld id="{1B35573E-ADDD-409F-BAAE-64C144306491}" type="datetimeFigureOut">
              <a:rPr lang="tr-TR" smtClean="0"/>
              <a:t>25.06.2025</a:t>
            </a:fld>
            <a:endParaRPr lang="tr-TR"/>
          </a:p>
        </p:txBody>
      </p:sp>
      <p:sp>
        <p:nvSpPr>
          <p:cNvPr id="5" name="Alt Bilgi Yer Tutucusu 4">
            <a:extLst>
              <a:ext uri="{FF2B5EF4-FFF2-40B4-BE49-F238E27FC236}">
                <a16:creationId xmlns:a16="http://schemas.microsoft.com/office/drawing/2014/main" id="{3ABBC4EF-E4D9-4F45-8762-875F89C4ADE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DDBCCF-9422-4728-B0FC-92FF5873F152}"/>
              </a:ext>
            </a:extLst>
          </p:cNvPr>
          <p:cNvSpPr>
            <a:spLocks noGrp="1"/>
          </p:cNvSpPr>
          <p:nvPr>
            <p:ph type="sldNum" sz="quarter" idx="12"/>
          </p:nvPr>
        </p:nvSpPr>
        <p:spPr/>
        <p:txBody>
          <a:bodyPr/>
          <a:lstStyle/>
          <a:p>
            <a:fld id="{7EABA147-B694-4125-8C8C-0B3E38934802}" type="slidenum">
              <a:rPr lang="tr-TR" smtClean="0"/>
              <a:t>‹#›</a:t>
            </a:fld>
            <a:endParaRPr lang="tr-TR"/>
          </a:p>
        </p:txBody>
      </p:sp>
    </p:spTree>
    <p:extLst>
      <p:ext uri="{BB962C8B-B14F-4D97-AF65-F5344CB8AC3E}">
        <p14:creationId xmlns:p14="http://schemas.microsoft.com/office/powerpoint/2010/main" val="49847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6766883-545D-4CDD-851C-0076F0A17AB8}"/>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D3C6FE39-BCE1-4729-BC5F-6184C9AA0E43}"/>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FC55695-CD16-43B2-B703-D1A47EF6C9E3}"/>
              </a:ext>
            </a:extLst>
          </p:cNvPr>
          <p:cNvSpPr>
            <a:spLocks noGrp="1"/>
          </p:cNvSpPr>
          <p:nvPr>
            <p:ph type="dt" sz="half" idx="10"/>
          </p:nvPr>
        </p:nvSpPr>
        <p:spPr/>
        <p:txBody>
          <a:bodyPr/>
          <a:lstStyle/>
          <a:p>
            <a:fld id="{1B35573E-ADDD-409F-BAAE-64C144306491}" type="datetimeFigureOut">
              <a:rPr lang="tr-TR" smtClean="0"/>
              <a:t>25.06.2025</a:t>
            </a:fld>
            <a:endParaRPr lang="tr-TR"/>
          </a:p>
        </p:txBody>
      </p:sp>
      <p:sp>
        <p:nvSpPr>
          <p:cNvPr id="5" name="Alt Bilgi Yer Tutucusu 4">
            <a:extLst>
              <a:ext uri="{FF2B5EF4-FFF2-40B4-BE49-F238E27FC236}">
                <a16:creationId xmlns:a16="http://schemas.microsoft.com/office/drawing/2014/main" id="{F9961687-7857-4E70-8617-53057C9BFDA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25E1888-A0E2-470D-B893-FF7DC23C94AA}"/>
              </a:ext>
            </a:extLst>
          </p:cNvPr>
          <p:cNvSpPr>
            <a:spLocks noGrp="1"/>
          </p:cNvSpPr>
          <p:nvPr>
            <p:ph type="sldNum" sz="quarter" idx="12"/>
          </p:nvPr>
        </p:nvSpPr>
        <p:spPr/>
        <p:txBody>
          <a:bodyPr/>
          <a:lstStyle/>
          <a:p>
            <a:fld id="{7EABA147-B694-4125-8C8C-0B3E38934802}" type="slidenum">
              <a:rPr lang="tr-TR" smtClean="0"/>
              <a:t>‹#›</a:t>
            </a:fld>
            <a:endParaRPr lang="tr-TR"/>
          </a:p>
        </p:txBody>
      </p:sp>
    </p:spTree>
    <p:extLst>
      <p:ext uri="{BB962C8B-B14F-4D97-AF65-F5344CB8AC3E}">
        <p14:creationId xmlns:p14="http://schemas.microsoft.com/office/powerpoint/2010/main" val="316832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C9A275-21A4-47D8-B536-97F64908FFD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90A30EB-45A8-4EED-B503-3A8E0E0E365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4FB5B17-AC39-4CE8-A37F-AF1B045187DC}"/>
              </a:ext>
            </a:extLst>
          </p:cNvPr>
          <p:cNvSpPr>
            <a:spLocks noGrp="1"/>
          </p:cNvSpPr>
          <p:nvPr>
            <p:ph type="dt" sz="half" idx="10"/>
          </p:nvPr>
        </p:nvSpPr>
        <p:spPr/>
        <p:txBody>
          <a:bodyPr/>
          <a:lstStyle/>
          <a:p>
            <a:fld id="{1B35573E-ADDD-409F-BAAE-64C144306491}" type="datetimeFigureOut">
              <a:rPr lang="tr-TR" smtClean="0"/>
              <a:t>25.06.2025</a:t>
            </a:fld>
            <a:endParaRPr lang="tr-TR"/>
          </a:p>
        </p:txBody>
      </p:sp>
      <p:sp>
        <p:nvSpPr>
          <p:cNvPr id="5" name="Alt Bilgi Yer Tutucusu 4">
            <a:extLst>
              <a:ext uri="{FF2B5EF4-FFF2-40B4-BE49-F238E27FC236}">
                <a16:creationId xmlns:a16="http://schemas.microsoft.com/office/drawing/2014/main" id="{E526DBB4-D547-4A0D-BE86-B62D0A99C94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CCC7D79-F675-4317-A12D-60AB18B93FCF}"/>
              </a:ext>
            </a:extLst>
          </p:cNvPr>
          <p:cNvSpPr>
            <a:spLocks noGrp="1"/>
          </p:cNvSpPr>
          <p:nvPr>
            <p:ph type="sldNum" sz="quarter" idx="12"/>
          </p:nvPr>
        </p:nvSpPr>
        <p:spPr/>
        <p:txBody>
          <a:bodyPr/>
          <a:lstStyle/>
          <a:p>
            <a:fld id="{7EABA147-B694-4125-8C8C-0B3E38934802}" type="slidenum">
              <a:rPr lang="tr-TR" smtClean="0"/>
              <a:t>‹#›</a:t>
            </a:fld>
            <a:endParaRPr lang="tr-TR"/>
          </a:p>
        </p:txBody>
      </p:sp>
    </p:spTree>
    <p:extLst>
      <p:ext uri="{BB962C8B-B14F-4D97-AF65-F5344CB8AC3E}">
        <p14:creationId xmlns:p14="http://schemas.microsoft.com/office/powerpoint/2010/main" val="2758292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AFB6E0-CBDB-4A55-8B79-3F11A3F7596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49823B85-2F2A-4F57-A47F-6EE76B7359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86255162-A290-4B4D-B08E-487F7DD50B7D}"/>
              </a:ext>
            </a:extLst>
          </p:cNvPr>
          <p:cNvSpPr>
            <a:spLocks noGrp="1"/>
          </p:cNvSpPr>
          <p:nvPr>
            <p:ph type="dt" sz="half" idx="10"/>
          </p:nvPr>
        </p:nvSpPr>
        <p:spPr/>
        <p:txBody>
          <a:bodyPr/>
          <a:lstStyle/>
          <a:p>
            <a:fld id="{1B35573E-ADDD-409F-BAAE-64C144306491}" type="datetimeFigureOut">
              <a:rPr lang="tr-TR" smtClean="0"/>
              <a:t>25.06.2025</a:t>
            </a:fld>
            <a:endParaRPr lang="tr-TR"/>
          </a:p>
        </p:txBody>
      </p:sp>
      <p:sp>
        <p:nvSpPr>
          <p:cNvPr id="5" name="Alt Bilgi Yer Tutucusu 4">
            <a:extLst>
              <a:ext uri="{FF2B5EF4-FFF2-40B4-BE49-F238E27FC236}">
                <a16:creationId xmlns:a16="http://schemas.microsoft.com/office/drawing/2014/main" id="{FED19C21-720F-4712-AC8F-D5E14348D33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4FFFEED-563D-4414-89CC-2D5F0D3BBB03}"/>
              </a:ext>
            </a:extLst>
          </p:cNvPr>
          <p:cNvSpPr>
            <a:spLocks noGrp="1"/>
          </p:cNvSpPr>
          <p:nvPr>
            <p:ph type="sldNum" sz="quarter" idx="12"/>
          </p:nvPr>
        </p:nvSpPr>
        <p:spPr/>
        <p:txBody>
          <a:bodyPr/>
          <a:lstStyle/>
          <a:p>
            <a:fld id="{7EABA147-B694-4125-8C8C-0B3E38934802}" type="slidenum">
              <a:rPr lang="tr-TR" smtClean="0"/>
              <a:t>‹#›</a:t>
            </a:fld>
            <a:endParaRPr lang="tr-TR"/>
          </a:p>
        </p:txBody>
      </p:sp>
    </p:spTree>
    <p:extLst>
      <p:ext uri="{BB962C8B-B14F-4D97-AF65-F5344CB8AC3E}">
        <p14:creationId xmlns:p14="http://schemas.microsoft.com/office/powerpoint/2010/main" val="4083662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7D6C1E-0197-4BA1-9324-0AAFD74925F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26437C1-0D32-4451-A1CF-6595F0F0FB1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62FFDDA-60ED-4226-BFB9-2008076D97E4}"/>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B41EEA8D-EBD8-4B1D-A7F6-D2979FABA874}"/>
              </a:ext>
            </a:extLst>
          </p:cNvPr>
          <p:cNvSpPr>
            <a:spLocks noGrp="1"/>
          </p:cNvSpPr>
          <p:nvPr>
            <p:ph type="dt" sz="half" idx="10"/>
          </p:nvPr>
        </p:nvSpPr>
        <p:spPr/>
        <p:txBody>
          <a:bodyPr/>
          <a:lstStyle/>
          <a:p>
            <a:fld id="{1B35573E-ADDD-409F-BAAE-64C144306491}" type="datetimeFigureOut">
              <a:rPr lang="tr-TR" smtClean="0"/>
              <a:t>25.06.2025</a:t>
            </a:fld>
            <a:endParaRPr lang="tr-TR"/>
          </a:p>
        </p:txBody>
      </p:sp>
      <p:sp>
        <p:nvSpPr>
          <p:cNvPr id="6" name="Alt Bilgi Yer Tutucusu 5">
            <a:extLst>
              <a:ext uri="{FF2B5EF4-FFF2-40B4-BE49-F238E27FC236}">
                <a16:creationId xmlns:a16="http://schemas.microsoft.com/office/drawing/2014/main" id="{8B97C6A6-9BF1-493F-B934-D3FFAE4F52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E0EA4A7-A7EE-42F1-A810-47D79A606205}"/>
              </a:ext>
            </a:extLst>
          </p:cNvPr>
          <p:cNvSpPr>
            <a:spLocks noGrp="1"/>
          </p:cNvSpPr>
          <p:nvPr>
            <p:ph type="sldNum" sz="quarter" idx="12"/>
          </p:nvPr>
        </p:nvSpPr>
        <p:spPr/>
        <p:txBody>
          <a:bodyPr/>
          <a:lstStyle/>
          <a:p>
            <a:fld id="{7EABA147-B694-4125-8C8C-0B3E38934802}" type="slidenum">
              <a:rPr lang="tr-TR" smtClean="0"/>
              <a:t>‹#›</a:t>
            </a:fld>
            <a:endParaRPr lang="tr-TR"/>
          </a:p>
        </p:txBody>
      </p:sp>
    </p:spTree>
    <p:extLst>
      <p:ext uri="{BB962C8B-B14F-4D97-AF65-F5344CB8AC3E}">
        <p14:creationId xmlns:p14="http://schemas.microsoft.com/office/powerpoint/2010/main" val="319240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75E761-9616-4E6A-918D-CFD300397A10}"/>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844AF05-CF4E-47BB-8DEC-8B088552A1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5D40486-2EEF-49B2-B903-CB302C164D7F}"/>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7B6E652-B10F-41DF-858E-7AC7DA7B5B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9B7B8324-98F3-4B1A-AF83-3E87C435B63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02DBA3E3-6363-4F06-8629-FE490DD009A6}"/>
              </a:ext>
            </a:extLst>
          </p:cNvPr>
          <p:cNvSpPr>
            <a:spLocks noGrp="1"/>
          </p:cNvSpPr>
          <p:nvPr>
            <p:ph type="dt" sz="half" idx="10"/>
          </p:nvPr>
        </p:nvSpPr>
        <p:spPr/>
        <p:txBody>
          <a:bodyPr/>
          <a:lstStyle/>
          <a:p>
            <a:fld id="{1B35573E-ADDD-409F-BAAE-64C144306491}" type="datetimeFigureOut">
              <a:rPr lang="tr-TR" smtClean="0"/>
              <a:t>25.06.2025</a:t>
            </a:fld>
            <a:endParaRPr lang="tr-TR"/>
          </a:p>
        </p:txBody>
      </p:sp>
      <p:sp>
        <p:nvSpPr>
          <p:cNvPr id="8" name="Alt Bilgi Yer Tutucusu 7">
            <a:extLst>
              <a:ext uri="{FF2B5EF4-FFF2-40B4-BE49-F238E27FC236}">
                <a16:creationId xmlns:a16="http://schemas.microsoft.com/office/drawing/2014/main" id="{7A45B5CA-9D10-4A64-B4E3-558C2D1AB21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8D0C764B-398C-4ACF-8843-5B3CE3392B83}"/>
              </a:ext>
            </a:extLst>
          </p:cNvPr>
          <p:cNvSpPr>
            <a:spLocks noGrp="1"/>
          </p:cNvSpPr>
          <p:nvPr>
            <p:ph type="sldNum" sz="quarter" idx="12"/>
          </p:nvPr>
        </p:nvSpPr>
        <p:spPr/>
        <p:txBody>
          <a:bodyPr/>
          <a:lstStyle/>
          <a:p>
            <a:fld id="{7EABA147-B694-4125-8C8C-0B3E38934802}" type="slidenum">
              <a:rPr lang="tr-TR" smtClean="0"/>
              <a:t>‹#›</a:t>
            </a:fld>
            <a:endParaRPr lang="tr-TR"/>
          </a:p>
        </p:txBody>
      </p:sp>
    </p:spTree>
    <p:extLst>
      <p:ext uri="{BB962C8B-B14F-4D97-AF65-F5344CB8AC3E}">
        <p14:creationId xmlns:p14="http://schemas.microsoft.com/office/powerpoint/2010/main" val="420159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5BEE1B-30E3-40D5-9009-85F9FF25AAB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39980192-64B5-4021-AA98-ECE6B64B7A2F}"/>
              </a:ext>
            </a:extLst>
          </p:cNvPr>
          <p:cNvSpPr>
            <a:spLocks noGrp="1"/>
          </p:cNvSpPr>
          <p:nvPr>
            <p:ph type="dt" sz="half" idx="10"/>
          </p:nvPr>
        </p:nvSpPr>
        <p:spPr/>
        <p:txBody>
          <a:bodyPr/>
          <a:lstStyle/>
          <a:p>
            <a:fld id="{1B35573E-ADDD-409F-BAAE-64C144306491}" type="datetimeFigureOut">
              <a:rPr lang="tr-TR" smtClean="0"/>
              <a:t>25.06.2025</a:t>
            </a:fld>
            <a:endParaRPr lang="tr-TR"/>
          </a:p>
        </p:txBody>
      </p:sp>
      <p:sp>
        <p:nvSpPr>
          <p:cNvPr id="4" name="Alt Bilgi Yer Tutucusu 3">
            <a:extLst>
              <a:ext uri="{FF2B5EF4-FFF2-40B4-BE49-F238E27FC236}">
                <a16:creationId xmlns:a16="http://schemas.microsoft.com/office/drawing/2014/main" id="{AC7E3446-CFFE-43D5-8AE8-EBBB2417DD8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4110B6F-9C0D-408B-91D6-E0A42765C7E1}"/>
              </a:ext>
            </a:extLst>
          </p:cNvPr>
          <p:cNvSpPr>
            <a:spLocks noGrp="1"/>
          </p:cNvSpPr>
          <p:nvPr>
            <p:ph type="sldNum" sz="quarter" idx="12"/>
          </p:nvPr>
        </p:nvSpPr>
        <p:spPr/>
        <p:txBody>
          <a:bodyPr/>
          <a:lstStyle/>
          <a:p>
            <a:fld id="{7EABA147-B694-4125-8C8C-0B3E38934802}" type="slidenum">
              <a:rPr lang="tr-TR" smtClean="0"/>
              <a:t>‹#›</a:t>
            </a:fld>
            <a:endParaRPr lang="tr-TR"/>
          </a:p>
        </p:txBody>
      </p:sp>
    </p:spTree>
    <p:extLst>
      <p:ext uri="{BB962C8B-B14F-4D97-AF65-F5344CB8AC3E}">
        <p14:creationId xmlns:p14="http://schemas.microsoft.com/office/powerpoint/2010/main" val="295543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9CE9C9E-C196-468D-91B0-1B520005C20F}"/>
              </a:ext>
            </a:extLst>
          </p:cNvPr>
          <p:cNvSpPr>
            <a:spLocks noGrp="1"/>
          </p:cNvSpPr>
          <p:nvPr>
            <p:ph type="dt" sz="half" idx="10"/>
          </p:nvPr>
        </p:nvSpPr>
        <p:spPr/>
        <p:txBody>
          <a:bodyPr/>
          <a:lstStyle/>
          <a:p>
            <a:fld id="{1B35573E-ADDD-409F-BAAE-64C144306491}" type="datetimeFigureOut">
              <a:rPr lang="tr-TR" smtClean="0"/>
              <a:t>25.06.2025</a:t>
            </a:fld>
            <a:endParaRPr lang="tr-TR"/>
          </a:p>
        </p:txBody>
      </p:sp>
      <p:sp>
        <p:nvSpPr>
          <p:cNvPr id="3" name="Alt Bilgi Yer Tutucusu 2">
            <a:extLst>
              <a:ext uri="{FF2B5EF4-FFF2-40B4-BE49-F238E27FC236}">
                <a16:creationId xmlns:a16="http://schemas.microsoft.com/office/drawing/2014/main" id="{A7FB3241-74C6-45AE-B4EB-1F84B42B8B8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8D497A7-7DA4-4F2E-B288-BFAD8DA95E55}"/>
              </a:ext>
            </a:extLst>
          </p:cNvPr>
          <p:cNvSpPr>
            <a:spLocks noGrp="1"/>
          </p:cNvSpPr>
          <p:nvPr>
            <p:ph type="sldNum" sz="quarter" idx="12"/>
          </p:nvPr>
        </p:nvSpPr>
        <p:spPr/>
        <p:txBody>
          <a:bodyPr/>
          <a:lstStyle/>
          <a:p>
            <a:fld id="{7EABA147-B694-4125-8C8C-0B3E38934802}" type="slidenum">
              <a:rPr lang="tr-TR" smtClean="0"/>
              <a:t>‹#›</a:t>
            </a:fld>
            <a:endParaRPr lang="tr-TR"/>
          </a:p>
        </p:txBody>
      </p:sp>
    </p:spTree>
    <p:extLst>
      <p:ext uri="{BB962C8B-B14F-4D97-AF65-F5344CB8AC3E}">
        <p14:creationId xmlns:p14="http://schemas.microsoft.com/office/powerpoint/2010/main" val="251838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506F15-DF12-4487-B6CF-9A2403EDC31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4A05C6F-ED3F-46A4-81C9-28BCB7B211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68C0529-44BE-4228-900D-B51C35A41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71E1F58-ECEC-4018-846F-BC4628E0D0EA}"/>
              </a:ext>
            </a:extLst>
          </p:cNvPr>
          <p:cNvSpPr>
            <a:spLocks noGrp="1"/>
          </p:cNvSpPr>
          <p:nvPr>
            <p:ph type="dt" sz="half" idx="10"/>
          </p:nvPr>
        </p:nvSpPr>
        <p:spPr/>
        <p:txBody>
          <a:bodyPr/>
          <a:lstStyle/>
          <a:p>
            <a:fld id="{1B35573E-ADDD-409F-BAAE-64C144306491}" type="datetimeFigureOut">
              <a:rPr lang="tr-TR" smtClean="0"/>
              <a:t>25.06.2025</a:t>
            </a:fld>
            <a:endParaRPr lang="tr-TR"/>
          </a:p>
        </p:txBody>
      </p:sp>
      <p:sp>
        <p:nvSpPr>
          <p:cNvPr id="6" name="Alt Bilgi Yer Tutucusu 5">
            <a:extLst>
              <a:ext uri="{FF2B5EF4-FFF2-40B4-BE49-F238E27FC236}">
                <a16:creationId xmlns:a16="http://schemas.microsoft.com/office/drawing/2014/main" id="{BA221F54-3BF3-4C7F-BAF0-753E33F6A58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471DBD5-0069-42A6-BE01-B277EE26A258}"/>
              </a:ext>
            </a:extLst>
          </p:cNvPr>
          <p:cNvSpPr>
            <a:spLocks noGrp="1"/>
          </p:cNvSpPr>
          <p:nvPr>
            <p:ph type="sldNum" sz="quarter" idx="12"/>
          </p:nvPr>
        </p:nvSpPr>
        <p:spPr/>
        <p:txBody>
          <a:bodyPr/>
          <a:lstStyle/>
          <a:p>
            <a:fld id="{7EABA147-B694-4125-8C8C-0B3E38934802}" type="slidenum">
              <a:rPr lang="tr-TR" smtClean="0"/>
              <a:t>‹#›</a:t>
            </a:fld>
            <a:endParaRPr lang="tr-TR"/>
          </a:p>
        </p:txBody>
      </p:sp>
    </p:spTree>
    <p:extLst>
      <p:ext uri="{BB962C8B-B14F-4D97-AF65-F5344CB8AC3E}">
        <p14:creationId xmlns:p14="http://schemas.microsoft.com/office/powerpoint/2010/main" val="16917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22E4D6-60AA-4309-BA8F-A08AF059A00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AD9FF92-94F6-4138-93AC-F15F58A9A1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352A61C-6013-4A0D-89E6-B8BAE8A74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93DAC99-A742-4B6E-BFE6-39D4658F640C}"/>
              </a:ext>
            </a:extLst>
          </p:cNvPr>
          <p:cNvSpPr>
            <a:spLocks noGrp="1"/>
          </p:cNvSpPr>
          <p:nvPr>
            <p:ph type="dt" sz="half" idx="10"/>
          </p:nvPr>
        </p:nvSpPr>
        <p:spPr/>
        <p:txBody>
          <a:bodyPr/>
          <a:lstStyle/>
          <a:p>
            <a:fld id="{1B35573E-ADDD-409F-BAAE-64C144306491}" type="datetimeFigureOut">
              <a:rPr lang="tr-TR" smtClean="0"/>
              <a:t>25.06.2025</a:t>
            </a:fld>
            <a:endParaRPr lang="tr-TR"/>
          </a:p>
        </p:txBody>
      </p:sp>
      <p:sp>
        <p:nvSpPr>
          <p:cNvPr id="6" name="Alt Bilgi Yer Tutucusu 5">
            <a:extLst>
              <a:ext uri="{FF2B5EF4-FFF2-40B4-BE49-F238E27FC236}">
                <a16:creationId xmlns:a16="http://schemas.microsoft.com/office/drawing/2014/main" id="{0CA8F874-2D3D-4329-AF73-F85C6BFD921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A50E262-42C7-4824-B303-344410AFE25B}"/>
              </a:ext>
            </a:extLst>
          </p:cNvPr>
          <p:cNvSpPr>
            <a:spLocks noGrp="1"/>
          </p:cNvSpPr>
          <p:nvPr>
            <p:ph type="sldNum" sz="quarter" idx="12"/>
          </p:nvPr>
        </p:nvSpPr>
        <p:spPr/>
        <p:txBody>
          <a:bodyPr/>
          <a:lstStyle/>
          <a:p>
            <a:fld id="{7EABA147-B694-4125-8C8C-0B3E38934802}" type="slidenum">
              <a:rPr lang="tr-TR" smtClean="0"/>
              <a:t>‹#›</a:t>
            </a:fld>
            <a:endParaRPr lang="tr-TR"/>
          </a:p>
        </p:txBody>
      </p:sp>
    </p:spTree>
    <p:extLst>
      <p:ext uri="{BB962C8B-B14F-4D97-AF65-F5344CB8AC3E}">
        <p14:creationId xmlns:p14="http://schemas.microsoft.com/office/powerpoint/2010/main" val="13422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AE18AB7-BFFA-4336-9A7B-AFFAAD6EB3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F22ADE4-D0CF-4194-8074-F42E609601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BBE86C8-7EC5-4530-83D5-59987710DE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5573E-ADDD-409F-BAAE-64C144306491}" type="datetimeFigureOut">
              <a:rPr lang="tr-TR" smtClean="0"/>
              <a:t>25.06.2025</a:t>
            </a:fld>
            <a:endParaRPr lang="tr-TR"/>
          </a:p>
        </p:txBody>
      </p:sp>
      <p:sp>
        <p:nvSpPr>
          <p:cNvPr id="5" name="Alt Bilgi Yer Tutucusu 4">
            <a:extLst>
              <a:ext uri="{FF2B5EF4-FFF2-40B4-BE49-F238E27FC236}">
                <a16:creationId xmlns:a16="http://schemas.microsoft.com/office/drawing/2014/main" id="{8AA824FB-AE8A-4212-AFB8-06E38791EC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CC7D71C2-C4FA-43DA-BEF7-BEF80620F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BA147-B694-4125-8C8C-0B3E38934802}" type="slidenum">
              <a:rPr lang="tr-TR" smtClean="0"/>
              <a:t>‹#›</a:t>
            </a:fld>
            <a:endParaRPr lang="tr-TR"/>
          </a:p>
        </p:txBody>
      </p:sp>
    </p:spTree>
    <p:extLst>
      <p:ext uri="{BB962C8B-B14F-4D97-AF65-F5344CB8AC3E}">
        <p14:creationId xmlns:p14="http://schemas.microsoft.com/office/powerpoint/2010/main" val="2193703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49617EBB-9C74-45A7-9B81-1F12E72DF928}"/>
              </a:ext>
            </a:extLst>
          </p:cNvPr>
          <p:cNvPicPr>
            <a:picLocks noChangeAspect="1"/>
          </p:cNvPicPr>
          <p:nvPr/>
        </p:nvPicPr>
        <p:blipFill>
          <a:blip r:embed="rId2"/>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E24521BD-4D48-40ED-873B-46DBF395D107}"/>
              </a:ext>
            </a:extLst>
          </p:cNvPr>
          <p:cNvSpPr txBox="1"/>
          <p:nvPr/>
        </p:nvSpPr>
        <p:spPr>
          <a:xfrm>
            <a:off x="1634691" y="210400"/>
            <a:ext cx="8922617" cy="1323439"/>
          </a:xfrm>
          <a:prstGeom prst="rect">
            <a:avLst/>
          </a:prstGeom>
          <a:noFill/>
        </p:spPr>
        <p:txBody>
          <a:bodyPr wrap="square" rtlCol="0">
            <a:spAutoFit/>
          </a:bodyPr>
          <a:lstStyle/>
          <a:p>
            <a:r>
              <a:rPr lang="tr-TR" sz="3600" dirty="0">
                <a:solidFill>
                  <a:schemeClr val="accent2">
                    <a:lumMod val="60000"/>
                    <a:lumOff val="40000"/>
                  </a:schemeClr>
                </a:solidFill>
              </a:rPr>
              <a:t>	  </a:t>
            </a:r>
            <a:r>
              <a:rPr lang="tr-TR" sz="4000" dirty="0" err="1">
                <a:solidFill>
                  <a:srgbClr val="FFC000"/>
                </a:solidFill>
              </a:rPr>
              <a:t>Imsak</a:t>
            </a:r>
            <a:r>
              <a:rPr lang="tr-TR" sz="4000" dirty="0">
                <a:solidFill>
                  <a:srgbClr val="FFC000"/>
                </a:solidFill>
              </a:rPr>
              <a:t> Time Observation-2023</a:t>
            </a:r>
          </a:p>
          <a:p>
            <a:pPr algn="ctr"/>
            <a:r>
              <a:rPr lang="tr-TR" sz="4000" dirty="0">
                <a:solidFill>
                  <a:srgbClr val="FFC000"/>
                </a:solidFill>
              </a:rPr>
              <a:t>Erzurum-Horasan </a:t>
            </a:r>
            <a:r>
              <a:rPr lang="tr-TR" sz="4000" dirty="0" err="1">
                <a:solidFill>
                  <a:srgbClr val="FFC000"/>
                </a:solidFill>
              </a:rPr>
              <a:t>Hacıahmet</a:t>
            </a:r>
            <a:r>
              <a:rPr lang="tr-TR" sz="4000" dirty="0">
                <a:solidFill>
                  <a:srgbClr val="FFC000"/>
                </a:solidFill>
              </a:rPr>
              <a:t> </a:t>
            </a:r>
            <a:r>
              <a:rPr lang="tr-TR" sz="4000" dirty="0" err="1">
                <a:solidFill>
                  <a:srgbClr val="FFC000"/>
                </a:solidFill>
              </a:rPr>
              <a:t>Village</a:t>
            </a:r>
            <a:r>
              <a:rPr lang="tr-TR" sz="3600" dirty="0">
                <a:solidFill>
                  <a:schemeClr val="accent2">
                    <a:lumMod val="60000"/>
                    <a:lumOff val="40000"/>
                  </a:schemeClr>
                </a:solidFill>
              </a:rPr>
              <a:t>            </a:t>
            </a:r>
          </a:p>
        </p:txBody>
      </p:sp>
      <p:sp>
        <p:nvSpPr>
          <p:cNvPr id="7" name="Metin kutusu 6">
            <a:extLst>
              <a:ext uri="{FF2B5EF4-FFF2-40B4-BE49-F238E27FC236}">
                <a16:creationId xmlns:a16="http://schemas.microsoft.com/office/drawing/2014/main" id="{87BD68AB-B56E-4965-B1BB-1AB7861AD022}"/>
              </a:ext>
            </a:extLst>
          </p:cNvPr>
          <p:cNvSpPr txBox="1"/>
          <p:nvPr/>
        </p:nvSpPr>
        <p:spPr>
          <a:xfrm>
            <a:off x="8671318" y="5816603"/>
            <a:ext cx="3050835" cy="830997"/>
          </a:xfrm>
          <a:prstGeom prst="rect">
            <a:avLst/>
          </a:prstGeom>
          <a:noFill/>
        </p:spPr>
        <p:txBody>
          <a:bodyPr wrap="none" rtlCol="0">
            <a:spAutoFit/>
          </a:bodyPr>
          <a:lstStyle/>
          <a:p>
            <a:r>
              <a:rPr lang="en-US" sz="2400" dirty="0" err="1">
                <a:solidFill>
                  <a:schemeClr val="accent2">
                    <a:lumMod val="75000"/>
                  </a:schemeClr>
                </a:solidFill>
              </a:rPr>
              <a:t>Observ</a:t>
            </a:r>
            <a:r>
              <a:rPr lang="tr-TR" sz="2400" dirty="0">
                <a:solidFill>
                  <a:schemeClr val="accent2">
                    <a:lumMod val="75000"/>
                  </a:schemeClr>
                </a:solidFill>
              </a:rPr>
              <a:t>.</a:t>
            </a:r>
            <a:r>
              <a:rPr lang="en-US" sz="2400" dirty="0">
                <a:solidFill>
                  <a:schemeClr val="accent2">
                    <a:lumMod val="75000"/>
                  </a:schemeClr>
                </a:solidFill>
              </a:rPr>
              <a:t>: Rufai ÇINAR</a:t>
            </a:r>
          </a:p>
          <a:p>
            <a:pPr algn="ctr"/>
            <a:r>
              <a:rPr lang="en-US" sz="2400" dirty="0">
                <a:solidFill>
                  <a:schemeClr val="accent2">
                    <a:lumMod val="75000"/>
                  </a:schemeClr>
                </a:solidFill>
              </a:rPr>
              <a:t>Geophysical engineer</a:t>
            </a:r>
            <a:endParaRPr lang="tr-TR" sz="2400" dirty="0">
              <a:solidFill>
                <a:schemeClr val="accent2">
                  <a:lumMod val="75000"/>
                </a:schemeClr>
              </a:solidFill>
            </a:endParaRPr>
          </a:p>
        </p:txBody>
      </p:sp>
      <p:sp>
        <p:nvSpPr>
          <p:cNvPr id="9" name="Metin kutusu 8">
            <a:extLst>
              <a:ext uri="{FF2B5EF4-FFF2-40B4-BE49-F238E27FC236}">
                <a16:creationId xmlns:a16="http://schemas.microsoft.com/office/drawing/2014/main" id="{14F934BE-F1E6-4D95-A0CC-16EB34AAFC4A}"/>
              </a:ext>
            </a:extLst>
          </p:cNvPr>
          <p:cNvSpPr txBox="1"/>
          <p:nvPr/>
        </p:nvSpPr>
        <p:spPr>
          <a:xfrm>
            <a:off x="5073114" y="6001268"/>
            <a:ext cx="3128357" cy="461665"/>
          </a:xfrm>
          <a:prstGeom prst="rect">
            <a:avLst/>
          </a:prstGeom>
          <a:noFill/>
        </p:spPr>
        <p:txBody>
          <a:bodyPr wrap="none" rtlCol="0">
            <a:spAutoFit/>
          </a:bodyPr>
          <a:lstStyle/>
          <a:p>
            <a:r>
              <a:rPr lang="tr-TR" sz="2400" dirty="0" err="1">
                <a:solidFill>
                  <a:schemeClr val="tx2">
                    <a:lumMod val="40000"/>
                    <a:lumOff val="60000"/>
                  </a:schemeClr>
                </a:solidFill>
              </a:rPr>
              <a:t>Fajr</a:t>
            </a:r>
            <a:r>
              <a:rPr lang="tr-TR" sz="2400" dirty="0">
                <a:solidFill>
                  <a:schemeClr val="tx2">
                    <a:lumMod val="40000"/>
                    <a:lumOff val="60000"/>
                  </a:schemeClr>
                </a:solidFill>
              </a:rPr>
              <a:t>-i </a:t>
            </a:r>
            <a:r>
              <a:rPr lang="tr-TR" sz="2400" dirty="0" err="1">
                <a:solidFill>
                  <a:schemeClr val="tx2">
                    <a:lumMod val="40000"/>
                    <a:lumOff val="60000"/>
                  </a:schemeClr>
                </a:solidFill>
              </a:rPr>
              <a:t>Kazib-Zodiac</a:t>
            </a:r>
            <a:r>
              <a:rPr lang="tr-TR" sz="2400" dirty="0">
                <a:solidFill>
                  <a:schemeClr val="tx2">
                    <a:lumMod val="40000"/>
                    <a:lumOff val="60000"/>
                  </a:schemeClr>
                </a:solidFill>
              </a:rPr>
              <a:t> </a:t>
            </a:r>
            <a:r>
              <a:rPr lang="tr-TR" sz="2400" dirty="0" err="1">
                <a:solidFill>
                  <a:schemeClr val="tx2">
                    <a:lumMod val="40000"/>
                    <a:lumOff val="60000"/>
                  </a:schemeClr>
                </a:solidFill>
              </a:rPr>
              <a:t>light</a:t>
            </a:r>
            <a:endParaRPr lang="tr-TR" sz="2400" dirty="0">
              <a:solidFill>
                <a:schemeClr val="tx2">
                  <a:lumMod val="40000"/>
                  <a:lumOff val="60000"/>
                </a:schemeClr>
              </a:solidFill>
            </a:endParaRPr>
          </a:p>
        </p:txBody>
      </p:sp>
    </p:spTree>
    <p:extLst>
      <p:ext uri="{BB962C8B-B14F-4D97-AF65-F5344CB8AC3E}">
        <p14:creationId xmlns:p14="http://schemas.microsoft.com/office/powerpoint/2010/main" val="2948427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982B850-A2F5-4DDD-9F09-83C24E132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7D05A645-3073-4767-BB3A-683C336B14C7}"/>
              </a:ext>
            </a:extLst>
          </p:cNvPr>
          <p:cNvSpPr txBox="1"/>
          <p:nvPr/>
        </p:nvSpPr>
        <p:spPr>
          <a:xfrm>
            <a:off x="3925437" y="6259398"/>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03:22      Sun: -14,5</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2585538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B7E9E53-4EBF-432A-AA3C-8F6E18376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A25232D6-3099-49D9-8EE4-5E1FC5A3CE58}"/>
              </a:ext>
            </a:extLst>
          </p:cNvPr>
          <p:cNvSpPr txBox="1"/>
          <p:nvPr/>
        </p:nvSpPr>
        <p:spPr>
          <a:xfrm>
            <a:off x="4008729" y="6268825"/>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03:23      Sun: -14,4</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690668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AFC0B32-6EF6-434B-841F-507BC4806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a:extLst>
              <a:ext uri="{FF2B5EF4-FFF2-40B4-BE49-F238E27FC236}">
                <a16:creationId xmlns:a16="http://schemas.microsoft.com/office/drawing/2014/main" id="{E571470F-9528-4C3C-AEC7-27C8D3EDDB91}"/>
              </a:ext>
            </a:extLst>
          </p:cNvPr>
          <p:cNvSpPr txBox="1"/>
          <p:nvPr/>
        </p:nvSpPr>
        <p:spPr>
          <a:xfrm>
            <a:off x="4008729" y="6205493"/>
            <a:ext cx="4174541" cy="954107"/>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03:24      Sun: -14,3</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sz="2800" dirty="0"/>
          </a:p>
        </p:txBody>
      </p:sp>
    </p:spTree>
    <p:extLst>
      <p:ext uri="{BB962C8B-B14F-4D97-AF65-F5344CB8AC3E}">
        <p14:creationId xmlns:p14="http://schemas.microsoft.com/office/powerpoint/2010/main" val="3174119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7A7E0F0-646B-4C54-95CA-6B729B9F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2FD47737-C43F-484D-B792-7A6518036356}"/>
              </a:ext>
            </a:extLst>
          </p:cNvPr>
          <p:cNvSpPr txBox="1"/>
          <p:nvPr/>
        </p:nvSpPr>
        <p:spPr>
          <a:xfrm>
            <a:off x="3925437" y="6240544"/>
            <a:ext cx="4063933" cy="954107"/>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03:25      Sun: 14,1</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sz="2800" dirty="0"/>
          </a:p>
        </p:txBody>
      </p:sp>
    </p:spTree>
    <p:extLst>
      <p:ext uri="{BB962C8B-B14F-4D97-AF65-F5344CB8AC3E}">
        <p14:creationId xmlns:p14="http://schemas.microsoft.com/office/powerpoint/2010/main" val="3833072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A40CD09-8316-4F60-989A-643DE142A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3CAE2C35-E025-4019-879B-230D9FA5EC75}"/>
              </a:ext>
            </a:extLst>
          </p:cNvPr>
          <p:cNvSpPr txBox="1"/>
          <p:nvPr/>
        </p:nvSpPr>
        <p:spPr>
          <a:xfrm>
            <a:off x="3904417" y="6219879"/>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03:26      Sun: -14,0</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229946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A994309-AC82-4601-9BA8-BA6377CE1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2D8DC520-16D5-4377-83A3-8096B13B7AED}"/>
              </a:ext>
            </a:extLst>
          </p:cNvPr>
          <p:cNvSpPr txBox="1"/>
          <p:nvPr/>
        </p:nvSpPr>
        <p:spPr>
          <a:xfrm>
            <a:off x="3925437" y="6193410"/>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03:27      Sun: -13,9</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3927735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4495B7D-EEB9-4C46-BD78-4963E856A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FBB5149C-2FD4-4359-B314-3E878A9A3D4B}"/>
              </a:ext>
            </a:extLst>
          </p:cNvPr>
          <p:cNvSpPr txBox="1"/>
          <p:nvPr/>
        </p:nvSpPr>
        <p:spPr>
          <a:xfrm>
            <a:off x="3925437" y="6259397"/>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03:28      Sun: -13,7</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1801197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7600A3C-8849-4C43-BF34-22308F343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19D9CB32-AFEC-4191-892B-BC2FA8E6D6CA}"/>
              </a:ext>
            </a:extLst>
          </p:cNvPr>
          <p:cNvSpPr txBox="1"/>
          <p:nvPr/>
        </p:nvSpPr>
        <p:spPr>
          <a:xfrm>
            <a:off x="3925437" y="6246317"/>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03:29      Sun: -13,6</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294753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127DF9B-919F-4A17-800C-776F5E122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FBF57512-5E71-4D91-957E-363FBF02872D}"/>
              </a:ext>
            </a:extLst>
          </p:cNvPr>
          <p:cNvSpPr txBox="1"/>
          <p:nvPr/>
        </p:nvSpPr>
        <p:spPr>
          <a:xfrm>
            <a:off x="3925437" y="6221096"/>
            <a:ext cx="4174541" cy="954107"/>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03:30      Sun: -13,5</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sz="2800" dirty="0"/>
          </a:p>
        </p:txBody>
      </p:sp>
    </p:spTree>
    <p:extLst>
      <p:ext uri="{BB962C8B-B14F-4D97-AF65-F5344CB8AC3E}">
        <p14:creationId xmlns:p14="http://schemas.microsoft.com/office/powerpoint/2010/main" val="2004597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7613300-0D74-4329-AA4A-78BEA5231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A869F134-1E69-43B5-B5E4-4752E643E505}"/>
              </a:ext>
            </a:extLst>
          </p:cNvPr>
          <p:cNvSpPr txBox="1"/>
          <p:nvPr/>
        </p:nvSpPr>
        <p:spPr>
          <a:xfrm>
            <a:off x="3925437" y="6259399"/>
            <a:ext cx="4174541" cy="954107"/>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03:31      Sun: -13,3</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sz="2800" dirty="0"/>
          </a:p>
        </p:txBody>
      </p:sp>
    </p:spTree>
    <p:extLst>
      <p:ext uri="{BB962C8B-B14F-4D97-AF65-F5344CB8AC3E}">
        <p14:creationId xmlns:p14="http://schemas.microsoft.com/office/powerpoint/2010/main" val="338782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C815255-3475-4D0A-B62D-2DB3E058A8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a:extLst>
              <a:ext uri="{FF2B5EF4-FFF2-40B4-BE49-F238E27FC236}">
                <a16:creationId xmlns:a16="http://schemas.microsoft.com/office/drawing/2014/main" id="{8C5B03DF-0CEB-49B7-B8C5-3A798A47739D}"/>
              </a:ext>
            </a:extLst>
          </p:cNvPr>
          <p:cNvSpPr txBox="1">
            <a:spLocks noChangeArrowheads="1"/>
          </p:cNvSpPr>
          <p:nvPr/>
        </p:nvSpPr>
        <p:spPr bwMode="auto">
          <a:xfrm>
            <a:off x="1955800" y="243604"/>
            <a:ext cx="8280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tr-TR" sz="1600" b="1" dirty="0">
                <a:solidFill>
                  <a:srgbClr val="FFFF00"/>
                </a:solidFill>
              </a:rPr>
              <a:t>IMSAK TIME WITH VERSES AND HADITHS</a:t>
            </a:r>
            <a:endParaRPr lang="tr-TR" altLang="tr-TR" sz="1600" b="1" dirty="0">
              <a:solidFill>
                <a:srgbClr val="FFFF00"/>
              </a:solidFill>
            </a:endParaRPr>
          </a:p>
          <a:p>
            <a:pPr algn="ctr" eaLnBrk="1" hangingPunct="1">
              <a:spcBef>
                <a:spcPct val="0"/>
              </a:spcBef>
              <a:buFontTx/>
              <a:buNone/>
            </a:pPr>
            <a:endParaRPr lang="tr-TR" altLang="tr-TR" sz="1600" dirty="0">
              <a:solidFill>
                <a:schemeClr val="bg1"/>
              </a:solidFill>
              <a:latin typeface="Comic Sans MS" panose="030F0702030302020204" pitchFamily="66" charset="0"/>
            </a:endParaRPr>
          </a:p>
          <a:p>
            <a:pPr algn="ctr" eaLnBrk="1" hangingPunct="1">
              <a:spcBef>
                <a:spcPct val="0"/>
              </a:spcBef>
              <a:buFontTx/>
              <a:buNone/>
            </a:pPr>
            <a:r>
              <a:rPr lang="en-US" altLang="tr-TR" sz="1600" dirty="0">
                <a:solidFill>
                  <a:schemeClr val="bg1"/>
                </a:solidFill>
                <a:latin typeface="Comic Sans MS" panose="030F0702030302020204" pitchFamily="66" charset="0"/>
              </a:rPr>
              <a:t>It is stated in verse 187 of Surah Al-Baqarah: «… Eat and drink until the white thread of dawn can be distinguished from the black thread, then do not complete the fast until the following night." (</a:t>
            </a:r>
            <a:r>
              <a:rPr lang="en-US" altLang="tr-TR" sz="1600" dirty="0" err="1">
                <a:solidFill>
                  <a:schemeClr val="bg1"/>
                </a:solidFill>
                <a:latin typeface="Comic Sans MS" panose="030F0702030302020204" pitchFamily="66" charset="0"/>
              </a:rPr>
              <a:t>Elmalılı</a:t>
            </a:r>
            <a:r>
              <a:rPr lang="en-US" altLang="tr-TR" sz="1600" dirty="0">
                <a:solidFill>
                  <a:schemeClr val="bg1"/>
                </a:solidFill>
                <a:latin typeface="Comic Sans MS" panose="030F0702030302020204" pitchFamily="66" charset="0"/>
              </a:rPr>
              <a:t> Hamdi </a:t>
            </a:r>
            <a:r>
              <a:rPr lang="en-US" altLang="tr-TR" sz="1600" dirty="0" err="1">
                <a:solidFill>
                  <a:schemeClr val="bg1"/>
                </a:solidFill>
                <a:latin typeface="Comic Sans MS" panose="030F0702030302020204" pitchFamily="66" charset="0"/>
              </a:rPr>
              <a:t>Yazır</a:t>
            </a:r>
            <a:r>
              <a:rPr lang="en-US" altLang="tr-TR" sz="1600" dirty="0">
                <a:solidFill>
                  <a:schemeClr val="bg1"/>
                </a:solidFill>
                <a:latin typeface="Comic Sans MS" panose="030F0702030302020204" pitchFamily="66" charset="0"/>
              </a:rPr>
              <a:t>) However, our Prophet explained that what was meant by the thread example was night and day. It is narrated from </a:t>
            </a:r>
            <a:r>
              <a:rPr lang="en-US" altLang="tr-TR" sz="1600" dirty="0" err="1">
                <a:solidFill>
                  <a:schemeClr val="bg1"/>
                </a:solidFill>
                <a:latin typeface="Comic Sans MS" panose="030F0702030302020204" pitchFamily="66" charset="0"/>
              </a:rPr>
              <a:t>Adiy</a:t>
            </a:r>
            <a:r>
              <a:rPr lang="en-US" altLang="tr-TR" sz="1600" dirty="0">
                <a:solidFill>
                  <a:schemeClr val="bg1"/>
                </a:solidFill>
                <a:latin typeface="Comic Sans MS" panose="030F0702030302020204" pitchFamily="66" charset="0"/>
              </a:rPr>
              <a:t> b. Hatim (d. after 60/680) (</a:t>
            </a:r>
            <a:r>
              <a:rPr lang="en-US" altLang="tr-TR" sz="1600" dirty="0" err="1">
                <a:solidFill>
                  <a:schemeClr val="bg1"/>
                </a:solidFill>
                <a:latin typeface="Comic Sans MS" panose="030F0702030302020204" pitchFamily="66" charset="0"/>
              </a:rPr>
              <a:t>r.a.</a:t>
            </a:r>
            <a:r>
              <a:rPr lang="en-US" altLang="tr-TR" sz="1600" dirty="0">
                <a:solidFill>
                  <a:schemeClr val="bg1"/>
                </a:solidFill>
                <a:latin typeface="Comic Sans MS" panose="030F0702030302020204" pitchFamily="66" charset="0"/>
              </a:rPr>
              <a:t>) that he said: "When the verse above was revealed, I took two threads, one black and the other white, and put them under my pillow. I would look at them during </a:t>
            </a:r>
            <a:r>
              <a:rPr lang="en-US" altLang="tr-TR" sz="1600" dirty="0" err="1">
                <a:solidFill>
                  <a:schemeClr val="bg1"/>
                </a:solidFill>
                <a:latin typeface="Comic Sans MS" panose="030F0702030302020204" pitchFamily="66" charset="0"/>
              </a:rPr>
              <a:t>sahur</a:t>
            </a:r>
            <a:r>
              <a:rPr lang="en-US" altLang="tr-TR" sz="1600" dirty="0">
                <a:solidFill>
                  <a:schemeClr val="bg1"/>
                </a:solidFill>
                <a:latin typeface="Comic Sans MS" panose="030F0702030302020204" pitchFamily="66" charset="0"/>
              </a:rPr>
              <a:t> and when the dawn was bright enough to distinguish one from the other, I would stop eating and drinking. In the morning,</a:t>
            </a:r>
            <a:br>
              <a:rPr lang="tr-TR" altLang="tr-TR" sz="1600" dirty="0">
                <a:solidFill>
                  <a:schemeClr val="bg1"/>
                </a:solidFill>
                <a:latin typeface="Comic Sans MS" panose="030F0702030302020204" pitchFamily="66" charset="0"/>
              </a:rPr>
            </a:br>
            <a:br>
              <a:rPr lang="tr-TR" altLang="tr-TR" sz="4000" dirty="0"/>
            </a:br>
            <a:endParaRPr lang="tr-TR" altLang="tr-TR" sz="4000" dirty="0">
              <a:solidFill>
                <a:schemeClr val="bg1"/>
              </a:solidFill>
            </a:endParaRPr>
          </a:p>
        </p:txBody>
      </p:sp>
      <p:sp>
        <p:nvSpPr>
          <p:cNvPr id="6" name="Metin kutusu 5">
            <a:extLst>
              <a:ext uri="{FF2B5EF4-FFF2-40B4-BE49-F238E27FC236}">
                <a16:creationId xmlns:a16="http://schemas.microsoft.com/office/drawing/2014/main" id="{CF2E459B-540A-4A7D-89D7-254175F63D9F}"/>
              </a:ext>
            </a:extLst>
          </p:cNvPr>
          <p:cNvSpPr txBox="1">
            <a:spLocks noChangeArrowheads="1"/>
          </p:cNvSpPr>
          <p:nvPr/>
        </p:nvSpPr>
        <p:spPr bwMode="auto">
          <a:xfrm>
            <a:off x="2475707" y="4029792"/>
            <a:ext cx="71294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tr-TR" sz="1600" dirty="0">
                <a:solidFill>
                  <a:schemeClr val="bg1"/>
                </a:solidFill>
                <a:latin typeface="Comic Sans MS" panose="030F0702030302020204" pitchFamily="66" charset="0"/>
              </a:rPr>
              <a:t>I went to the Messenger of Allah (</a:t>
            </a:r>
            <a:r>
              <a:rPr lang="en-US" altLang="tr-TR" sz="1600" dirty="0" err="1">
                <a:solidFill>
                  <a:schemeClr val="bg1"/>
                </a:solidFill>
                <a:latin typeface="Comic Sans MS" panose="030F0702030302020204" pitchFamily="66" charset="0"/>
              </a:rPr>
              <a:t>pbuh</a:t>
            </a:r>
            <a:r>
              <a:rPr lang="en-US" altLang="tr-TR" sz="1600" dirty="0">
                <a:solidFill>
                  <a:schemeClr val="bg1"/>
                </a:solidFill>
                <a:latin typeface="Comic Sans MS" panose="030F0702030302020204" pitchFamily="66" charset="0"/>
              </a:rPr>
              <a:t>) and informed him of what I had done. He said: "How big your pillow is! What is meant in the verse is the whiteness of the day and the blackness of the night. How can you fit them under one pillow?" (Bukhari, Sawm, 16).</a:t>
            </a:r>
            <a:endParaRPr lang="tr-TR" altLang="tr-TR" sz="1600" dirty="0">
              <a:solidFill>
                <a:schemeClr val="bg1"/>
              </a:solidFill>
              <a:latin typeface="Comic Sans MS" panose="030F0702030302020204" pitchFamily="66" charset="0"/>
            </a:endParaRPr>
          </a:p>
          <a:p>
            <a:pPr algn="ctr" eaLnBrk="1" hangingPunct="1">
              <a:spcBef>
                <a:spcPct val="0"/>
              </a:spcBef>
              <a:buFontTx/>
              <a:buNone/>
            </a:pPr>
            <a:br>
              <a:rPr lang="tr-TR" altLang="tr-TR" sz="1800" dirty="0"/>
            </a:br>
            <a:endParaRPr lang="tr-TR" altLang="tr-TR" sz="1800" dirty="0"/>
          </a:p>
        </p:txBody>
      </p:sp>
      <p:sp>
        <p:nvSpPr>
          <p:cNvPr id="7" name="Metin kutusu 1">
            <a:extLst>
              <a:ext uri="{FF2B5EF4-FFF2-40B4-BE49-F238E27FC236}">
                <a16:creationId xmlns:a16="http://schemas.microsoft.com/office/drawing/2014/main" id="{25EE6507-52CF-49C4-8A6F-36939FAD8EB2}"/>
              </a:ext>
            </a:extLst>
          </p:cNvPr>
          <p:cNvSpPr txBox="1">
            <a:spLocks noChangeArrowheads="1"/>
          </p:cNvSpPr>
          <p:nvPr/>
        </p:nvSpPr>
        <p:spPr bwMode="auto">
          <a:xfrm>
            <a:off x="1685925" y="5290421"/>
            <a:ext cx="8820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tr-TR" sz="1600" dirty="0">
                <a:solidFill>
                  <a:srgbClr val="FFFF00"/>
                </a:solidFill>
                <a:latin typeface="Comic Sans MS" panose="030F0702030302020204" pitchFamily="66" charset="0"/>
              </a:rPr>
              <a:t>Hadith: Our Prophet said, “Eat and drink, do not let the (false) dawn that shines upwards deceive you (do not prevent you from eating and drinking) Eat and drink until the </a:t>
            </a:r>
            <a:r>
              <a:rPr lang="en-US" altLang="tr-TR" sz="1600" dirty="0">
                <a:solidFill>
                  <a:srgbClr val="FF0000"/>
                </a:solidFill>
                <a:latin typeface="Comic Sans MS" panose="030F0702030302020204" pitchFamily="66" charset="0"/>
              </a:rPr>
              <a:t>REDNESS</a:t>
            </a:r>
            <a:r>
              <a:rPr lang="en-US" altLang="tr-TR" sz="1600" dirty="0">
                <a:solidFill>
                  <a:srgbClr val="FFFF00"/>
                </a:solidFill>
                <a:latin typeface="Comic Sans MS" panose="030F0702030302020204" pitchFamily="66" charset="0"/>
              </a:rPr>
              <a:t> (sad</a:t>
            </a:r>
            <a:r>
              <a:rPr lang="tr-TR" altLang="tr-TR" sz="1600" dirty="0" err="1">
                <a:solidFill>
                  <a:srgbClr val="FFFF00"/>
                </a:solidFill>
                <a:latin typeface="Comic Sans MS" panose="030F0702030302020204" pitchFamily="66" charset="0"/>
              </a:rPr>
              <a:t>ık</a:t>
            </a:r>
            <a:r>
              <a:rPr lang="en-US" altLang="tr-TR" sz="1600" dirty="0">
                <a:solidFill>
                  <a:srgbClr val="FFFF00"/>
                </a:solidFill>
                <a:latin typeface="Comic Sans MS" panose="030F0702030302020204" pitchFamily="66" charset="0"/>
              </a:rPr>
              <a:t> </a:t>
            </a:r>
            <a:r>
              <a:rPr lang="en-US" altLang="tr-TR" sz="1600" dirty="0" err="1">
                <a:solidFill>
                  <a:srgbClr val="FFFF00"/>
                </a:solidFill>
                <a:latin typeface="Comic Sans MS" panose="030F0702030302020204" pitchFamily="66" charset="0"/>
              </a:rPr>
              <a:t>fajr</a:t>
            </a:r>
            <a:r>
              <a:rPr lang="en-US" altLang="tr-TR" sz="1600" dirty="0">
                <a:solidFill>
                  <a:srgbClr val="FFFF00"/>
                </a:solidFill>
                <a:latin typeface="Comic Sans MS" panose="030F0702030302020204" pitchFamily="66" charset="0"/>
              </a:rPr>
              <a:t>) rises”1. After </a:t>
            </a:r>
            <a:r>
              <a:rPr lang="en-US" altLang="tr-TR" sz="1600" dirty="0" err="1">
                <a:solidFill>
                  <a:srgbClr val="FFFF00"/>
                </a:solidFill>
                <a:latin typeface="Comic Sans MS" panose="030F0702030302020204" pitchFamily="66" charset="0"/>
              </a:rPr>
              <a:t>Tirmidhi</a:t>
            </a:r>
            <a:r>
              <a:rPr lang="en-US" altLang="tr-TR" sz="1600" dirty="0">
                <a:solidFill>
                  <a:srgbClr val="FFFF00"/>
                </a:solidFill>
                <a:latin typeface="Comic Sans MS" panose="030F0702030302020204" pitchFamily="66" charset="0"/>
              </a:rPr>
              <a:t> said that the hadith is ‘</a:t>
            </a:r>
            <a:r>
              <a:rPr lang="en-US" altLang="tr-TR" sz="1600" dirty="0" err="1">
                <a:solidFill>
                  <a:srgbClr val="FFFF00"/>
                </a:solidFill>
                <a:latin typeface="Comic Sans MS" panose="030F0702030302020204" pitchFamily="66" charset="0"/>
              </a:rPr>
              <a:t>hasan</a:t>
            </a:r>
            <a:r>
              <a:rPr lang="en-US" altLang="tr-TR" sz="1600" dirty="0">
                <a:solidFill>
                  <a:srgbClr val="FFFF00"/>
                </a:solidFill>
                <a:latin typeface="Comic Sans MS" panose="030F0702030302020204" pitchFamily="66" charset="0"/>
              </a:rPr>
              <a:t> </a:t>
            </a:r>
            <a:r>
              <a:rPr lang="en-US" altLang="tr-TR" sz="1600" dirty="0" err="1">
                <a:solidFill>
                  <a:srgbClr val="FFFF00"/>
                </a:solidFill>
                <a:latin typeface="Comic Sans MS" panose="030F0702030302020204" pitchFamily="66" charset="0"/>
              </a:rPr>
              <a:t>karib</a:t>
            </a:r>
            <a:r>
              <a:rPr lang="en-US" altLang="tr-TR" sz="1600" dirty="0">
                <a:solidFill>
                  <a:srgbClr val="FFFF00"/>
                </a:solidFill>
                <a:latin typeface="Comic Sans MS" panose="030F0702030302020204" pitchFamily="66" charset="0"/>
              </a:rPr>
              <a:t>’, he stated that the action among the scholars is according to this and that this opinion is the opinion of all the scholars.</a:t>
            </a:r>
            <a:endParaRPr lang="tr-TR" altLang="tr-TR" sz="16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36722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F6A6667-DE12-491E-BD51-642F260C2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763A09DD-635A-47DA-AD6F-8E3C91575745}"/>
              </a:ext>
            </a:extLst>
          </p:cNvPr>
          <p:cNvSpPr txBox="1"/>
          <p:nvPr/>
        </p:nvSpPr>
        <p:spPr>
          <a:xfrm>
            <a:off x="3925437" y="6278251"/>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03:32      Sun: -13,2</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338208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B962675-29B2-444F-AB1D-5C7327227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68" y="0"/>
            <a:ext cx="12286268" cy="6858000"/>
          </a:xfrm>
          <a:prstGeom prst="rect">
            <a:avLst/>
          </a:prstGeom>
        </p:spPr>
      </p:pic>
      <p:sp>
        <p:nvSpPr>
          <p:cNvPr id="4" name="Metin kutusu 3">
            <a:extLst>
              <a:ext uri="{FF2B5EF4-FFF2-40B4-BE49-F238E27FC236}">
                <a16:creationId xmlns:a16="http://schemas.microsoft.com/office/drawing/2014/main" id="{17157FD3-1EF3-4AA5-98C0-5CC45BA08008}"/>
              </a:ext>
            </a:extLst>
          </p:cNvPr>
          <p:cNvSpPr txBox="1"/>
          <p:nvPr/>
        </p:nvSpPr>
        <p:spPr>
          <a:xfrm>
            <a:off x="3925437" y="6315959"/>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03:33      Sun: -13,1</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2946070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4990A61-29AC-4A54-9CE7-C35C1072A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2E7E7DB8-6446-451D-B076-7CA9BC7E23E1}"/>
              </a:ext>
            </a:extLst>
          </p:cNvPr>
          <p:cNvSpPr txBox="1"/>
          <p:nvPr/>
        </p:nvSpPr>
        <p:spPr>
          <a:xfrm>
            <a:off x="3925437" y="6297105"/>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03:34      Sun: -12,9</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3606013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573F9409-FB82-4BDD-AE1E-44FCA7CCC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926FF98D-3B41-4870-9844-FAB6C28B3B5B}"/>
              </a:ext>
            </a:extLst>
          </p:cNvPr>
          <p:cNvSpPr txBox="1"/>
          <p:nvPr/>
        </p:nvSpPr>
        <p:spPr>
          <a:xfrm>
            <a:off x="3925437" y="6249971"/>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03:35      Sun: -12,8</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
        <p:nvSpPr>
          <p:cNvPr id="5" name="Metin kutusu 4">
            <a:extLst>
              <a:ext uri="{FF2B5EF4-FFF2-40B4-BE49-F238E27FC236}">
                <a16:creationId xmlns:a16="http://schemas.microsoft.com/office/drawing/2014/main" id="{69131192-DC54-412F-A59B-85DB226573C5}"/>
              </a:ext>
            </a:extLst>
          </p:cNvPr>
          <p:cNvSpPr txBox="1"/>
          <p:nvPr/>
        </p:nvSpPr>
        <p:spPr>
          <a:xfrm>
            <a:off x="3178021" y="207389"/>
            <a:ext cx="5127942" cy="954107"/>
          </a:xfrm>
          <a:prstGeom prst="rect">
            <a:avLst/>
          </a:prstGeom>
          <a:noFill/>
        </p:spPr>
        <p:txBody>
          <a:bodyPr wrap="none" rtlCol="0">
            <a:spAutoFit/>
          </a:bodyPr>
          <a:lstStyle/>
          <a:p>
            <a:pPr algn="ctr"/>
            <a:r>
              <a:rPr lang="en-US" sz="2800" dirty="0" err="1">
                <a:solidFill>
                  <a:srgbClr val="FFC000"/>
                </a:solidFill>
              </a:rPr>
              <a:t>Imsak</a:t>
            </a:r>
            <a:r>
              <a:rPr lang="en-US" sz="2800" dirty="0">
                <a:solidFill>
                  <a:srgbClr val="FFC000"/>
                </a:solidFill>
              </a:rPr>
              <a:t> time</a:t>
            </a:r>
          </a:p>
          <a:p>
            <a:pPr algn="ctr"/>
            <a:r>
              <a:rPr lang="en-US" sz="2800" dirty="0">
                <a:solidFill>
                  <a:srgbClr val="FFC000"/>
                </a:solidFill>
              </a:rPr>
              <a:t>4</a:t>
            </a:r>
            <a:r>
              <a:rPr lang="tr-TR" sz="2800" dirty="0">
                <a:solidFill>
                  <a:srgbClr val="FFC000"/>
                </a:solidFill>
              </a:rPr>
              <a:t>1</a:t>
            </a:r>
            <a:r>
              <a:rPr lang="en-US" sz="2800" dirty="0">
                <a:solidFill>
                  <a:srgbClr val="FFC000"/>
                </a:solidFill>
              </a:rPr>
              <a:t> minutes after </a:t>
            </a:r>
            <a:r>
              <a:rPr lang="en-US" sz="2800" dirty="0" err="1">
                <a:solidFill>
                  <a:srgbClr val="FFC000"/>
                </a:solidFill>
              </a:rPr>
              <a:t>Diyanet</a:t>
            </a:r>
            <a:r>
              <a:rPr lang="en-US" sz="2800" dirty="0">
                <a:solidFill>
                  <a:srgbClr val="FFC000"/>
                </a:solidFill>
              </a:rPr>
              <a:t> and </a:t>
            </a:r>
            <a:r>
              <a:rPr lang="tr-TR" sz="2800" dirty="0">
                <a:solidFill>
                  <a:srgbClr val="FFC000"/>
                </a:solidFill>
              </a:rPr>
              <a:t>M</a:t>
            </a:r>
            <a:r>
              <a:rPr lang="en-US" sz="2800" dirty="0" err="1">
                <a:solidFill>
                  <a:srgbClr val="FFC000"/>
                </a:solidFill>
              </a:rPr>
              <a:t>wl</a:t>
            </a:r>
            <a:endParaRPr lang="tr-TR" sz="2800" dirty="0">
              <a:solidFill>
                <a:srgbClr val="FFC000"/>
              </a:solidFill>
            </a:endParaRPr>
          </a:p>
        </p:txBody>
      </p:sp>
    </p:spTree>
    <p:extLst>
      <p:ext uri="{BB962C8B-B14F-4D97-AF65-F5344CB8AC3E}">
        <p14:creationId xmlns:p14="http://schemas.microsoft.com/office/powerpoint/2010/main" val="1372552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3F34144-DDDC-4F85-B4CF-D64172EBB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71A59F4F-A123-4C08-9536-B0FA8E609C2C}"/>
              </a:ext>
            </a:extLst>
          </p:cNvPr>
          <p:cNvSpPr txBox="1"/>
          <p:nvPr/>
        </p:nvSpPr>
        <p:spPr>
          <a:xfrm>
            <a:off x="3925437" y="6221690"/>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03:36      Sun: -12,7</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3038703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CBA81E9-454B-4A5F-9683-2B51BD349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B4712EB3-3A53-4F7E-A3AF-09C8EED24C22}"/>
              </a:ext>
            </a:extLst>
          </p:cNvPr>
          <p:cNvSpPr txBox="1"/>
          <p:nvPr/>
        </p:nvSpPr>
        <p:spPr>
          <a:xfrm>
            <a:off x="3925437" y="6297105"/>
            <a:ext cx="4174541" cy="954107"/>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03:37      Sun: -12,5</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sz="2800" dirty="0"/>
          </a:p>
        </p:txBody>
      </p:sp>
    </p:spTree>
    <p:extLst>
      <p:ext uri="{BB962C8B-B14F-4D97-AF65-F5344CB8AC3E}">
        <p14:creationId xmlns:p14="http://schemas.microsoft.com/office/powerpoint/2010/main" val="1252244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E6EBF71-380A-40A7-956A-2F4772264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B04E77C8-3E45-4423-9D38-562805A8A7FC}"/>
              </a:ext>
            </a:extLst>
          </p:cNvPr>
          <p:cNvSpPr txBox="1"/>
          <p:nvPr/>
        </p:nvSpPr>
        <p:spPr>
          <a:xfrm>
            <a:off x="3925437" y="6306532"/>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03:38      Sun: -12,4</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698018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9298216-CC9B-4D6B-B42F-2CD3E627B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F24A310-3423-4C1F-A682-878CEF3B68E7}"/>
              </a:ext>
            </a:extLst>
          </p:cNvPr>
          <p:cNvSpPr txBox="1"/>
          <p:nvPr/>
        </p:nvSpPr>
        <p:spPr>
          <a:xfrm>
            <a:off x="3925437" y="6315959"/>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03:39      Sun: -12,2</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279247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6B226D22-57C7-4E23-9FFD-55D1946D9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D09BBA78-90DA-452F-A088-D9162F569380}"/>
              </a:ext>
            </a:extLst>
          </p:cNvPr>
          <p:cNvSpPr txBox="1"/>
          <p:nvPr/>
        </p:nvSpPr>
        <p:spPr>
          <a:xfrm>
            <a:off x="3925437" y="6297106"/>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03:40      Sun: -12,1</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2074570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314EA4E-3AC9-41CF-AF03-1FA09F416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B5C5C286-92BA-4995-B7D5-11F1EEE6E77A}"/>
              </a:ext>
            </a:extLst>
          </p:cNvPr>
          <p:cNvSpPr txBox="1"/>
          <p:nvPr/>
        </p:nvSpPr>
        <p:spPr>
          <a:xfrm>
            <a:off x="3925437" y="6297105"/>
            <a:ext cx="4063933"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03:41      Sun: 12,0</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
        <p:nvSpPr>
          <p:cNvPr id="5" name="Metin kutusu 4">
            <a:extLst>
              <a:ext uri="{FF2B5EF4-FFF2-40B4-BE49-F238E27FC236}">
                <a16:creationId xmlns:a16="http://schemas.microsoft.com/office/drawing/2014/main" id="{DC1E7EBE-BB1A-4B9F-83DE-AC64E3862865}"/>
              </a:ext>
            </a:extLst>
          </p:cNvPr>
          <p:cNvSpPr txBox="1"/>
          <p:nvPr/>
        </p:nvSpPr>
        <p:spPr>
          <a:xfrm>
            <a:off x="4501720" y="114880"/>
            <a:ext cx="2911365" cy="523220"/>
          </a:xfrm>
          <a:prstGeom prst="rect">
            <a:avLst/>
          </a:prstGeom>
          <a:noFill/>
        </p:spPr>
        <p:txBody>
          <a:bodyPr wrap="square">
            <a:spAutoFit/>
          </a:bodyPr>
          <a:lstStyle/>
          <a:p>
            <a:r>
              <a:rPr lang="tr-TR" sz="2800" dirty="0" err="1">
                <a:solidFill>
                  <a:srgbClr val="FFC000"/>
                </a:solidFill>
              </a:rPr>
              <a:t>Nautical</a:t>
            </a:r>
            <a:r>
              <a:rPr lang="tr-TR" sz="2800" dirty="0">
                <a:solidFill>
                  <a:srgbClr val="FFC000"/>
                </a:solidFill>
              </a:rPr>
              <a:t> </a:t>
            </a:r>
            <a:r>
              <a:rPr lang="tr-TR" sz="2800" dirty="0" err="1">
                <a:solidFill>
                  <a:srgbClr val="FFC000"/>
                </a:solidFill>
              </a:rPr>
              <a:t>Twilight</a:t>
            </a:r>
            <a:endParaRPr lang="tr-TR" sz="2800" dirty="0">
              <a:solidFill>
                <a:srgbClr val="FFC000"/>
              </a:solidFill>
            </a:endParaRPr>
          </a:p>
        </p:txBody>
      </p:sp>
    </p:spTree>
    <p:extLst>
      <p:ext uri="{BB962C8B-B14F-4D97-AF65-F5344CB8AC3E}">
        <p14:creationId xmlns:p14="http://schemas.microsoft.com/office/powerpoint/2010/main" val="563067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6FFD3F7-5FE0-4A84-9AE6-12C8CDC1C33D}"/>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93A4B167-8FE4-487D-A375-26BB2677713B}"/>
              </a:ext>
            </a:extLst>
          </p:cNvPr>
          <p:cNvSpPr txBox="1"/>
          <p:nvPr/>
        </p:nvSpPr>
        <p:spPr>
          <a:xfrm>
            <a:off x="1828292" y="-9832"/>
            <a:ext cx="8535414" cy="646331"/>
          </a:xfrm>
          <a:prstGeom prst="rect">
            <a:avLst/>
          </a:prstGeom>
          <a:noFill/>
        </p:spPr>
        <p:txBody>
          <a:bodyPr wrap="none" rtlCol="0">
            <a:spAutoFit/>
          </a:bodyPr>
          <a:lstStyle/>
          <a:p>
            <a:r>
              <a:rPr lang="en-US" sz="3600" dirty="0">
                <a:solidFill>
                  <a:srgbClr val="FFC000"/>
                </a:solidFill>
              </a:rPr>
              <a:t>The zodiacal light is vertical from the horizon</a:t>
            </a:r>
            <a:endParaRPr lang="tr-TR" sz="3600" dirty="0"/>
          </a:p>
        </p:txBody>
      </p:sp>
      <p:sp>
        <p:nvSpPr>
          <p:cNvPr id="4" name="Metin kutusu 3">
            <a:extLst>
              <a:ext uri="{FF2B5EF4-FFF2-40B4-BE49-F238E27FC236}">
                <a16:creationId xmlns:a16="http://schemas.microsoft.com/office/drawing/2014/main" id="{FD7675DE-17A5-4E05-A1E0-C8F0ED28B38B}"/>
              </a:ext>
            </a:extLst>
          </p:cNvPr>
          <p:cNvSpPr txBox="1"/>
          <p:nvPr/>
        </p:nvSpPr>
        <p:spPr>
          <a:xfrm>
            <a:off x="1507587" y="6083633"/>
            <a:ext cx="9793130" cy="492443"/>
          </a:xfrm>
          <a:prstGeom prst="rect">
            <a:avLst/>
          </a:prstGeom>
          <a:noFill/>
        </p:spPr>
        <p:txBody>
          <a:bodyPr wrap="none" rtlCol="0">
            <a:spAutoFit/>
          </a:bodyPr>
          <a:lstStyle/>
          <a:p>
            <a:r>
              <a:rPr lang="en-US" sz="2600" dirty="0">
                <a:solidFill>
                  <a:srgbClr val="FFFF00"/>
                </a:solidFill>
              </a:rPr>
              <a:t>The </a:t>
            </a:r>
            <a:r>
              <a:rPr lang="en-US" sz="2600" dirty="0" err="1">
                <a:solidFill>
                  <a:srgbClr val="FFFF00"/>
                </a:solidFill>
              </a:rPr>
              <a:t>Diyanet</a:t>
            </a:r>
            <a:r>
              <a:rPr lang="en-US" sz="2600" dirty="0">
                <a:solidFill>
                  <a:srgbClr val="FFFF00"/>
                </a:solidFill>
              </a:rPr>
              <a:t> organization and MVL take this as the beginning of the fast</a:t>
            </a:r>
            <a:endParaRPr lang="tr-TR" sz="2600" dirty="0">
              <a:solidFill>
                <a:srgbClr val="FFFF00"/>
              </a:solidFill>
            </a:endParaRPr>
          </a:p>
        </p:txBody>
      </p:sp>
    </p:spTree>
    <p:extLst>
      <p:ext uri="{BB962C8B-B14F-4D97-AF65-F5344CB8AC3E}">
        <p14:creationId xmlns:p14="http://schemas.microsoft.com/office/powerpoint/2010/main" val="2132976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0C7A5C5-8955-45C0-B4D1-2B8751E68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1E64A9BC-4355-4DD4-9431-7105070A54AF}"/>
              </a:ext>
            </a:extLst>
          </p:cNvPr>
          <p:cNvSpPr txBox="1"/>
          <p:nvPr/>
        </p:nvSpPr>
        <p:spPr>
          <a:xfrm>
            <a:off x="1820117" y="413693"/>
            <a:ext cx="8551765" cy="1077218"/>
          </a:xfrm>
          <a:prstGeom prst="rect">
            <a:avLst/>
          </a:prstGeom>
          <a:noFill/>
        </p:spPr>
        <p:txBody>
          <a:bodyPr wrap="none" rtlCol="0">
            <a:spAutoFit/>
          </a:bodyPr>
          <a:lstStyle/>
          <a:p>
            <a:pPr algn="ctr"/>
            <a:r>
              <a:rPr lang="tr-TR" sz="3200" dirty="0">
                <a:solidFill>
                  <a:srgbClr val="FFFF00"/>
                </a:solidFill>
              </a:rPr>
              <a:t>Erzurum </a:t>
            </a:r>
            <a:r>
              <a:rPr lang="tr-TR" sz="3200" dirty="0" err="1">
                <a:solidFill>
                  <a:srgbClr val="FFFF00"/>
                </a:solidFill>
              </a:rPr>
              <a:t>Uzunahmet</a:t>
            </a:r>
            <a:r>
              <a:rPr lang="tr-TR" sz="3200" dirty="0">
                <a:solidFill>
                  <a:srgbClr val="FFFF00"/>
                </a:solidFill>
              </a:rPr>
              <a:t> Fort </a:t>
            </a:r>
            <a:r>
              <a:rPr lang="tr-TR" sz="3200" dirty="0" err="1">
                <a:solidFill>
                  <a:srgbClr val="FFFF00"/>
                </a:solidFill>
              </a:rPr>
              <a:t>Imsak</a:t>
            </a:r>
            <a:r>
              <a:rPr lang="tr-TR" sz="3200" dirty="0">
                <a:solidFill>
                  <a:srgbClr val="FFFF00"/>
                </a:solidFill>
              </a:rPr>
              <a:t> Observation-2022</a:t>
            </a:r>
          </a:p>
          <a:p>
            <a:pPr algn="ctr"/>
            <a:r>
              <a:rPr lang="tr-TR" sz="3200" dirty="0">
                <a:solidFill>
                  <a:srgbClr val="FFFF00"/>
                </a:solidFill>
              </a:rPr>
              <a:t>Altitude:2080 </a:t>
            </a:r>
            <a:r>
              <a:rPr lang="tr-TR" sz="3200" dirty="0" err="1">
                <a:solidFill>
                  <a:srgbClr val="FFFF00"/>
                </a:solidFill>
              </a:rPr>
              <a:t>Plain</a:t>
            </a:r>
            <a:r>
              <a:rPr lang="tr-TR" sz="3200" dirty="0">
                <a:solidFill>
                  <a:srgbClr val="FFFF00"/>
                </a:solidFill>
              </a:rPr>
              <a:t> </a:t>
            </a:r>
            <a:r>
              <a:rPr lang="tr-TR" sz="3200" dirty="0" err="1">
                <a:solidFill>
                  <a:srgbClr val="FFFF00"/>
                </a:solidFill>
              </a:rPr>
              <a:t>altitude</a:t>
            </a:r>
            <a:r>
              <a:rPr lang="tr-TR" sz="3200" dirty="0">
                <a:solidFill>
                  <a:srgbClr val="FFFF00"/>
                </a:solidFill>
              </a:rPr>
              <a:t> 1700-1800</a:t>
            </a:r>
          </a:p>
        </p:txBody>
      </p:sp>
      <p:sp>
        <p:nvSpPr>
          <p:cNvPr id="5" name="Metin kutusu 4">
            <a:extLst>
              <a:ext uri="{FF2B5EF4-FFF2-40B4-BE49-F238E27FC236}">
                <a16:creationId xmlns:a16="http://schemas.microsoft.com/office/drawing/2014/main" id="{2FE88E0E-471B-4580-A568-F3AC13333F6C}"/>
              </a:ext>
            </a:extLst>
          </p:cNvPr>
          <p:cNvSpPr txBox="1"/>
          <p:nvPr/>
        </p:nvSpPr>
        <p:spPr>
          <a:xfrm>
            <a:off x="1287463" y="6182697"/>
            <a:ext cx="2883353" cy="523220"/>
          </a:xfrm>
          <a:prstGeom prst="rect">
            <a:avLst/>
          </a:prstGeom>
          <a:noFill/>
        </p:spPr>
        <p:txBody>
          <a:bodyPr wrap="none" rtlCol="0">
            <a:spAutoFit/>
          </a:bodyPr>
          <a:lstStyle/>
          <a:p>
            <a:r>
              <a:rPr lang="tr-TR" sz="2800" dirty="0" err="1">
                <a:solidFill>
                  <a:schemeClr val="bg1">
                    <a:lumMod val="95000"/>
                  </a:schemeClr>
                </a:solidFill>
              </a:rPr>
              <a:t>Date</a:t>
            </a:r>
            <a:r>
              <a:rPr lang="tr-TR" sz="2800" dirty="0">
                <a:solidFill>
                  <a:schemeClr val="bg1">
                    <a:lumMod val="95000"/>
                  </a:schemeClr>
                </a:solidFill>
              </a:rPr>
              <a:t>: </a:t>
            </a:r>
            <a:r>
              <a:rPr lang="tr-TR" sz="2800" dirty="0" err="1">
                <a:solidFill>
                  <a:schemeClr val="bg1">
                    <a:lumMod val="95000"/>
                  </a:schemeClr>
                </a:solidFill>
              </a:rPr>
              <a:t>June</a:t>
            </a:r>
            <a:r>
              <a:rPr lang="tr-TR" sz="2800" dirty="0">
                <a:solidFill>
                  <a:schemeClr val="bg1">
                    <a:lumMod val="95000"/>
                  </a:schemeClr>
                </a:solidFill>
              </a:rPr>
              <a:t> 7, 2022</a:t>
            </a:r>
          </a:p>
        </p:txBody>
      </p:sp>
    </p:spTree>
    <p:extLst>
      <p:ext uri="{BB962C8B-B14F-4D97-AF65-F5344CB8AC3E}">
        <p14:creationId xmlns:p14="http://schemas.microsoft.com/office/powerpoint/2010/main" val="3242249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9F814BE-5BBC-43B8-AB57-D6DA7A235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367DC9A-BAA7-49F9-8810-8B663DB9849D}"/>
              </a:ext>
            </a:extLst>
          </p:cNvPr>
          <p:cNvSpPr txBox="1"/>
          <p:nvPr/>
        </p:nvSpPr>
        <p:spPr>
          <a:xfrm>
            <a:off x="4065123" y="6273225"/>
            <a:ext cx="3959738" cy="584775"/>
          </a:xfrm>
          <a:prstGeom prst="rect">
            <a:avLst/>
          </a:prstGeom>
          <a:noFill/>
        </p:spPr>
        <p:txBody>
          <a:bodyPr wrap="none" rtlCol="0">
            <a:spAutoFit/>
          </a:bodyPr>
          <a:lstStyle/>
          <a:p>
            <a:r>
              <a:rPr lang="tr-TR" sz="3200" dirty="0" err="1">
                <a:solidFill>
                  <a:schemeClr val="bg2">
                    <a:lumMod val="75000"/>
                  </a:schemeClr>
                </a:solidFill>
              </a:rPr>
              <a:t>Hour</a:t>
            </a:r>
            <a:r>
              <a:rPr lang="tr-TR" sz="3200" dirty="0">
                <a:solidFill>
                  <a:schemeClr val="bg2">
                    <a:lumMod val="75000"/>
                  </a:schemeClr>
                </a:solidFill>
              </a:rPr>
              <a:t>: 2:56  Sun: -16,8°</a:t>
            </a:r>
          </a:p>
        </p:txBody>
      </p:sp>
      <p:sp>
        <p:nvSpPr>
          <p:cNvPr id="8" name="Metin kutusu 7">
            <a:extLst>
              <a:ext uri="{FF2B5EF4-FFF2-40B4-BE49-F238E27FC236}">
                <a16:creationId xmlns:a16="http://schemas.microsoft.com/office/drawing/2014/main" id="{5F529F16-B01F-4F31-9019-0DFD52741D85}"/>
              </a:ext>
            </a:extLst>
          </p:cNvPr>
          <p:cNvSpPr txBox="1"/>
          <p:nvPr/>
        </p:nvSpPr>
        <p:spPr>
          <a:xfrm>
            <a:off x="3975076" y="108203"/>
            <a:ext cx="42418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FFC000"/>
                </a:solidFill>
                <a:effectLst/>
                <a:uLnTx/>
                <a:uFillTx/>
                <a:latin typeface="Calibri" panose="020F0502020204030204"/>
                <a:ea typeface="+mn-ea"/>
                <a:cs typeface="+mn-cs"/>
              </a:rPr>
              <a:t>Diyanet &amp; </a:t>
            </a:r>
            <a:r>
              <a:rPr kumimoji="0" lang="tr-TR" sz="2800" b="0" i="0" u="none" strike="noStrike" kern="1200" cap="none" spc="0" normalizeH="0" baseline="0" noProof="0" dirty="0" err="1">
                <a:ln>
                  <a:noFill/>
                </a:ln>
                <a:solidFill>
                  <a:srgbClr val="FFC000"/>
                </a:solidFill>
                <a:effectLst/>
                <a:uLnTx/>
                <a:uFillTx/>
                <a:latin typeface="Calibri" panose="020F0502020204030204"/>
                <a:ea typeface="+mn-ea"/>
                <a:cs typeface="+mn-cs"/>
              </a:rPr>
              <a:t>Mwl</a:t>
            </a:r>
            <a:r>
              <a:rPr kumimoji="0" lang="tr-TR" sz="2800" b="0" i="0" u="none" strike="noStrike" kern="1200" cap="none" spc="0" normalizeH="0" baseline="0" noProof="0" dirty="0">
                <a:ln>
                  <a:noFill/>
                </a:ln>
                <a:solidFill>
                  <a:srgbClr val="FFC000"/>
                </a:solidFill>
                <a:effectLst/>
                <a:uLnTx/>
                <a:uFillTx/>
                <a:latin typeface="Calibri" panose="020F0502020204030204"/>
                <a:ea typeface="+mn-ea"/>
                <a:cs typeface="+mn-cs"/>
              </a:rPr>
              <a:t> imsak 02:44  </a:t>
            </a:r>
          </a:p>
        </p:txBody>
      </p:sp>
      <p:sp>
        <p:nvSpPr>
          <p:cNvPr id="6" name="Metin kutusu 5">
            <a:extLst>
              <a:ext uri="{FF2B5EF4-FFF2-40B4-BE49-F238E27FC236}">
                <a16:creationId xmlns:a16="http://schemas.microsoft.com/office/drawing/2014/main" id="{86E9548D-2886-4768-95D7-FF4DFDD7F7D3}"/>
              </a:ext>
            </a:extLst>
          </p:cNvPr>
          <p:cNvSpPr txBox="1"/>
          <p:nvPr/>
        </p:nvSpPr>
        <p:spPr>
          <a:xfrm>
            <a:off x="3252950" y="5750005"/>
            <a:ext cx="5686096" cy="523220"/>
          </a:xfrm>
          <a:prstGeom prst="rect">
            <a:avLst/>
          </a:prstGeom>
          <a:noFill/>
        </p:spPr>
        <p:txBody>
          <a:bodyPr wrap="square">
            <a:spAutoFit/>
          </a:bodyPr>
          <a:lstStyle/>
          <a:p>
            <a:r>
              <a:rPr lang="tr-TR" sz="2800" dirty="0">
                <a:solidFill>
                  <a:schemeClr val="accent2">
                    <a:lumMod val="75000"/>
                  </a:schemeClr>
                </a:solidFill>
              </a:rPr>
              <a:t>1</a:t>
            </a:r>
            <a:r>
              <a:rPr lang="en-US" sz="2800" dirty="0">
                <a:solidFill>
                  <a:schemeClr val="accent2">
                    <a:lumMod val="75000"/>
                  </a:schemeClr>
                </a:solidFill>
              </a:rPr>
              <a:t>2 minutes later the area is pitch dark</a:t>
            </a:r>
            <a:endParaRPr lang="tr-TR" sz="2800" dirty="0">
              <a:solidFill>
                <a:schemeClr val="accent2">
                  <a:lumMod val="75000"/>
                </a:schemeClr>
              </a:solidFill>
            </a:endParaRPr>
          </a:p>
        </p:txBody>
      </p:sp>
    </p:spTree>
    <p:extLst>
      <p:ext uri="{BB962C8B-B14F-4D97-AF65-F5344CB8AC3E}">
        <p14:creationId xmlns:p14="http://schemas.microsoft.com/office/powerpoint/2010/main" val="539760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2246C5A-BF46-4FAE-BF9D-3260DCAE7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etin kutusu 4">
            <a:extLst>
              <a:ext uri="{FF2B5EF4-FFF2-40B4-BE49-F238E27FC236}">
                <a16:creationId xmlns:a16="http://schemas.microsoft.com/office/drawing/2014/main" id="{4FCF4D48-BF9C-42A2-A764-6C0C48CD8EC6}"/>
              </a:ext>
            </a:extLst>
          </p:cNvPr>
          <p:cNvSpPr txBox="1"/>
          <p:nvPr/>
        </p:nvSpPr>
        <p:spPr>
          <a:xfrm>
            <a:off x="4049401" y="6207237"/>
            <a:ext cx="4863371" cy="584775"/>
          </a:xfrm>
          <a:prstGeom prst="rect">
            <a:avLst/>
          </a:prstGeom>
          <a:noFill/>
        </p:spPr>
        <p:txBody>
          <a:bodyPr wrap="square">
            <a:spAutoFit/>
          </a:bodyPr>
          <a:lstStyle/>
          <a:p>
            <a:r>
              <a:rPr lang="tr-TR" sz="3200" dirty="0" err="1">
                <a:solidFill>
                  <a:schemeClr val="bg2">
                    <a:lumMod val="75000"/>
                  </a:schemeClr>
                </a:solidFill>
              </a:rPr>
              <a:t>Hour</a:t>
            </a:r>
            <a:r>
              <a:rPr lang="tr-TR" sz="3200" dirty="0">
                <a:solidFill>
                  <a:schemeClr val="bg2">
                    <a:lumMod val="75000"/>
                  </a:schemeClr>
                </a:solidFill>
              </a:rPr>
              <a:t>: 2:57  Sun: -16,7</a:t>
            </a:r>
            <a:r>
              <a:rPr lang="tr-TR" sz="2800" dirty="0">
                <a:solidFill>
                  <a:schemeClr val="bg2">
                    <a:lumMod val="75000"/>
                  </a:schemeClr>
                </a:solidFill>
              </a:rPr>
              <a:t>°</a:t>
            </a:r>
          </a:p>
        </p:txBody>
      </p:sp>
    </p:spTree>
    <p:extLst>
      <p:ext uri="{BB962C8B-B14F-4D97-AF65-F5344CB8AC3E}">
        <p14:creationId xmlns:p14="http://schemas.microsoft.com/office/powerpoint/2010/main" val="1072355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846ABF1-AEBC-4D0A-BCB6-33FE7C880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etin kutusu 4">
            <a:extLst>
              <a:ext uri="{FF2B5EF4-FFF2-40B4-BE49-F238E27FC236}">
                <a16:creationId xmlns:a16="http://schemas.microsoft.com/office/drawing/2014/main" id="{9917C04F-291F-4A5C-A406-0E69D28E853E}"/>
              </a:ext>
            </a:extLst>
          </p:cNvPr>
          <p:cNvSpPr txBox="1"/>
          <p:nvPr/>
        </p:nvSpPr>
        <p:spPr>
          <a:xfrm>
            <a:off x="4060989" y="6197810"/>
            <a:ext cx="491484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2:57  </a:t>
            </a:r>
            <a:r>
              <a:rPr lang="tr-TR" sz="3200" dirty="0">
                <a:solidFill>
                  <a:schemeClr val="bg2">
                    <a:lumMod val="75000"/>
                  </a:schemeClr>
                </a:solidFill>
              </a:rPr>
              <a:t>Sun: -</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16,6°</a:t>
            </a:r>
          </a:p>
        </p:txBody>
      </p:sp>
    </p:spTree>
    <p:extLst>
      <p:ext uri="{BB962C8B-B14F-4D97-AF65-F5344CB8AC3E}">
        <p14:creationId xmlns:p14="http://schemas.microsoft.com/office/powerpoint/2010/main" val="50947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4365E2C-BD71-4D82-9176-9B955F792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CE32A0BE-A20D-4E7C-927A-579B64A222DA}"/>
              </a:ext>
            </a:extLst>
          </p:cNvPr>
          <p:cNvSpPr txBox="1"/>
          <p:nvPr/>
        </p:nvSpPr>
        <p:spPr>
          <a:xfrm>
            <a:off x="4056276" y="6131980"/>
            <a:ext cx="407944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2:58  </a:t>
            </a:r>
            <a:r>
              <a:rPr lang="tr-TR" sz="3200" dirty="0">
                <a:solidFill>
                  <a:schemeClr val="bg2">
                    <a:lumMod val="75000"/>
                  </a:schemeClr>
                </a:solidFill>
              </a:rPr>
              <a:t>Sun: -</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16,5°</a:t>
            </a:r>
          </a:p>
        </p:txBody>
      </p:sp>
    </p:spTree>
    <p:extLst>
      <p:ext uri="{BB962C8B-B14F-4D97-AF65-F5344CB8AC3E}">
        <p14:creationId xmlns:p14="http://schemas.microsoft.com/office/powerpoint/2010/main" val="2702729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42687B1-4A53-4AA3-AF8E-CB2342489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etin kutusu 4">
            <a:extLst>
              <a:ext uri="{FF2B5EF4-FFF2-40B4-BE49-F238E27FC236}">
                <a16:creationId xmlns:a16="http://schemas.microsoft.com/office/drawing/2014/main" id="{CB01158B-D84C-4A15-BCD5-33DC5525AA54}"/>
              </a:ext>
            </a:extLst>
          </p:cNvPr>
          <p:cNvSpPr txBox="1"/>
          <p:nvPr/>
        </p:nvSpPr>
        <p:spPr>
          <a:xfrm>
            <a:off x="3971042" y="6169531"/>
            <a:ext cx="61698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200" dirty="0" err="1">
                <a:solidFill>
                  <a:srgbClr val="E7E6E6">
                    <a:lumMod val="75000"/>
                  </a:srgbClr>
                </a:solidFill>
                <a:latin typeface="Calibri" panose="020F0502020204030204"/>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2:59  </a:t>
            </a:r>
            <a:r>
              <a:rPr lang="tr-TR" sz="3200" dirty="0">
                <a:solidFill>
                  <a:schemeClr val="bg2">
                    <a:lumMod val="75000"/>
                  </a:schemeClr>
                </a:solidFill>
              </a:rPr>
              <a:t>Sun: -</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16,4°</a:t>
            </a:r>
          </a:p>
        </p:txBody>
      </p:sp>
    </p:spTree>
    <p:extLst>
      <p:ext uri="{BB962C8B-B14F-4D97-AF65-F5344CB8AC3E}">
        <p14:creationId xmlns:p14="http://schemas.microsoft.com/office/powerpoint/2010/main" val="914013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2CC403E-8567-43CD-9693-E5D193159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etin kutusu 4">
            <a:extLst>
              <a:ext uri="{FF2B5EF4-FFF2-40B4-BE49-F238E27FC236}">
                <a16:creationId xmlns:a16="http://schemas.microsoft.com/office/drawing/2014/main" id="{F38F07F4-24E2-4DE1-908F-DC15781ACAE0}"/>
              </a:ext>
            </a:extLst>
          </p:cNvPr>
          <p:cNvSpPr txBox="1"/>
          <p:nvPr/>
        </p:nvSpPr>
        <p:spPr>
          <a:xfrm>
            <a:off x="3923908" y="6150834"/>
            <a:ext cx="61698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3:00  Sun: -16,3°</a:t>
            </a:r>
          </a:p>
        </p:txBody>
      </p:sp>
    </p:spTree>
    <p:extLst>
      <p:ext uri="{BB962C8B-B14F-4D97-AF65-F5344CB8AC3E}">
        <p14:creationId xmlns:p14="http://schemas.microsoft.com/office/powerpoint/2010/main" val="4058882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2BCBAC0-3139-4309-98FE-D4AFB943C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etin kutusu 4">
            <a:extLst>
              <a:ext uri="{FF2B5EF4-FFF2-40B4-BE49-F238E27FC236}">
                <a16:creationId xmlns:a16="http://schemas.microsoft.com/office/drawing/2014/main" id="{9FCB5171-4341-45BC-884B-02D188CBD295}"/>
              </a:ext>
            </a:extLst>
          </p:cNvPr>
          <p:cNvSpPr txBox="1"/>
          <p:nvPr/>
        </p:nvSpPr>
        <p:spPr>
          <a:xfrm>
            <a:off x="3942761" y="6169530"/>
            <a:ext cx="61698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3:01  Sun: -16,2°</a:t>
            </a:r>
          </a:p>
        </p:txBody>
      </p:sp>
    </p:spTree>
    <p:extLst>
      <p:ext uri="{BB962C8B-B14F-4D97-AF65-F5344CB8AC3E}">
        <p14:creationId xmlns:p14="http://schemas.microsoft.com/office/powerpoint/2010/main" val="3083372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8EA98E3-6A59-4F52-AB72-B110311DD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etin kutusu 4">
            <a:extLst>
              <a:ext uri="{FF2B5EF4-FFF2-40B4-BE49-F238E27FC236}">
                <a16:creationId xmlns:a16="http://schemas.microsoft.com/office/drawing/2014/main" id="{78586358-C5D2-4DD1-AFA4-4A39C9FE6269}"/>
              </a:ext>
            </a:extLst>
          </p:cNvPr>
          <p:cNvSpPr txBox="1"/>
          <p:nvPr/>
        </p:nvSpPr>
        <p:spPr>
          <a:xfrm>
            <a:off x="3999322" y="6131980"/>
            <a:ext cx="4850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3:02  Sun:-16,1°</a:t>
            </a:r>
          </a:p>
        </p:txBody>
      </p:sp>
    </p:spTree>
    <p:extLst>
      <p:ext uri="{BB962C8B-B14F-4D97-AF65-F5344CB8AC3E}">
        <p14:creationId xmlns:p14="http://schemas.microsoft.com/office/powerpoint/2010/main" val="1452912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70B5739-7BB5-4FA8-814D-9032887E2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65903298-1A8D-4DEF-B858-2419B475A0D2}"/>
              </a:ext>
            </a:extLst>
          </p:cNvPr>
          <p:cNvSpPr txBox="1"/>
          <p:nvPr/>
        </p:nvSpPr>
        <p:spPr>
          <a:xfrm>
            <a:off x="3999323" y="6131980"/>
            <a:ext cx="52918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3:02:30  Sun:-16,0°</a:t>
            </a:r>
          </a:p>
        </p:txBody>
      </p:sp>
    </p:spTree>
    <p:extLst>
      <p:ext uri="{BB962C8B-B14F-4D97-AF65-F5344CB8AC3E}">
        <p14:creationId xmlns:p14="http://schemas.microsoft.com/office/powerpoint/2010/main" val="290006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Resim 1">
            <a:extLst>
              <a:ext uri="{FF2B5EF4-FFF2-40B4-BE49-F238E27FC236}">
                <a16:creationId xmlns:a16="http://schemas.microsoft.com/office/drawing/2014/main" id="{AAF8F808-50B5-4475-83D5-C1FCDC5682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3897" y="0"/>
            <a:ext cx="10274709" cy="686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3">
            <a:extLst>
              <a:ext uri="{FF2B5EF4-FFF2-40B4-BE49-F238E27FC236}">
                <a16:creationId xmlns:a16="http://schemas.microsoft.com/office/drawing/2014/main" id="{4AB87D46-2B46-4296-8B05-34CED923E313}"/>
              </a:ext>
            </a:extLst>
          </p:cNvPr>
          <p:cNvSpPr txBox="1">
            <a:spLocks noChangeArrowheads="1"/>
          </p:cNvSpPr>
          <p:nvPr/>
        </p:nvSpPr>
        <p:spPr bwMode="auto">
          <a:xfrm>
            <a:off x="2193925" y="0"/>
            <a:ext cx="780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tr-TR" sz="2800" dirty="0">
                <a:solidFill>
                  <a:srgbClr val="FFC000"/>
                </a:solidFill>
              </a:rPr>
              <a:t>Exposure makes a thin crescent look like a full moon</a:t>
            </a:r>
            <a:endParaRPr lang="tr-TR" altLang="tr-TR" sz="2800" dirty="0">
              <a:solidFill>
                <a:srgbClr val="FFC000"/>
              </a:solidFill>
            </a:endParaRPr>
          </a:p>
        </p:txBody>
      </p:sp>
      <p:sp>
        <p:nvSpPr>
          <p:cNvPr id="6" name="Metin kutusu 5">
            <a:extLst>
              <a:ext uri="{FF2B5EF4-FFF2-40B4-BE49-F238E27FC236}">
                <a16:creationId xmlns:a16="http://schemas.microsoft.com/office/drawing/2014/main" id="{C12063C9-2212-451A-89F3-C0DF9CF77E98}"/>
              </a:ext>
            </a:extLst>
          </p:cNvPr>
          <p:cNvSpPr txBox="1"/>
          <p:nvPr/>
        </p:nvSpPr>
        <p:spPr>
          <a:xfrm>
            <a:off x="2459831" y="5912562"/>
            <a:ext cx="7272337" cy="461962"/>
          </a:xfrm>
          <a:prstGeom prst="rect">
            <a:avLst/>
          </a:prstGeom>
          <a:noFill/>
        </p:spPr>
        <p:txBody>
          <a:bodyPr>
            <a:spAutoFit/>
          </a:bodyPr>
          <a:lstStyle/>
          <a:p>
            <a:pPr algn="ctr">
              <a:defRPr/>
            </a:pPr>
            <a:r>
              <a:rPr lang="en-US" sz="2400" dirty="0">
                <a:solidFill>
                  <a:schemeClr val="bg1">
                    <a:lumMod val="85000"/>
                  </a:schemeClr>
                </a:solidFill>
              </a:rPr>
              <a:t>March 29, 2017 three months start (Sunset first crescent)</a:t>
            </a:r>
            <a:endParaRPr lang="tr-TR" sz="2400" dirty="0">
              <a:solidFill>
                <a:schemeClr val="bg1">
                  <a:lumMod val="85000"/>
                </a:schemeClr>
              </a:solidFill>
            </a:endParaRPr>
          </a:p>
        </p:txBody>
      </p:sp>
    </p:spTree>
    <p:extLst>
      <p:ext uri="{BB962C8B-B14F-4D97-AF65-F5344CB8AC3E}">
        <p14:creationId xmlns:p14="http://schemas.microsoft.com/office/powerpoint/2010/main" val="1844214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AE33B89-0E5D-422B-B84C-8015FAFE1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DEA981A3-A9AE-4FBB-AACB-99F0FAFD81CA}"/>
              </a:ext>
            </a:extLst>
          </p:cNvPr>
          <p:cNvSpPr txBox="1"/>
          <p:nvPr/>
        </p:nvSpPr>
        <p:spPr>
          <a:xfrm>
            <a:off x="3999323" y="6131980"/>
            <a:ext cx="486089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3:03  Sun:-15,9°</a:t>
            </a:r>
          </a:p>
        </p:txBody>
      </p:sp>
    </p:spTree>
    <p:extLst>
      <p:ext uri="{BB962C8B-B14F-4D97-AF65-F5344CB8AC3E}">
        <p14:creationId xmlns:p14="http://schemas.microsoft.com/office/powerpoint/2010/main" val="2534471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28133E5-8490-49CD-91BA-02CDB0B09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9A09A0B7-E557-4A47-8D0B-3874590CCA04}"/>
              </a:ext>
            </a:extLst>
          </p:cNvPr>
          <p:cNvSpPr txBox="1"/>
          <p:nvPr/>
        </p:nvSpPr>
        <p:spPr>
          <a:xfrm>
            <a:off x="3999322" y="6131980"/>
            <a:ext cx="47873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3:04  Sun:-15,8°</a:t>
            </a:r>
          </a:p>
        </p:txBody>
      </p:sp>
    </p:spTree>
    <p:extLst>
      <p:ext uri="{BB962C8B-B14F-4D97-AF65-F5344CB8AC3E}">
        <p14:creationId xmlns:p14="http://schemas.microsoft.com/office/powerpoint/2010/main" val="3459476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E641C4C-BC5A-4F14-B717-8746D4F12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41533A96-33F8-4625-8973-2D6C3B7D6F6C}"/>
              </a:ext>
            </a:extLst>
          </p:cNvPr>
          <p:cNvSpPr txBox="1"/>
          <p:nvPr/>
        </p:nvSpPr>
        <p:spPr>
          <a:xfrm>
            <a:off x="3999322" y="6131980"/>
            <a:ext cx="47768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3:05  </a:t>
            </a:r>
            <a:r>
              <a:rPr lang="tr-TR" sz="3200" dirty="0">
                <a:solidFill>
                  <a:schemeClr val="bg2">
                    <a:lumMod val="75000"/>
                  </a:schemeClr>
                </a:solidFill>
              </a:rPr>
              <a:t>Sun: -</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15,7°</a:t>
            </a:r>
          </a:p>
        </p:txBody>
      </p:sp>
    </p:spTree>
    <p:extLst>
      <p:ext uri="{BB962C8B-B14F-4D97-AF65-F5344CB8AC3E}">
        <p14:creationId xmlns:p14="http://schemas.microsoft.com/office/powerpoint/2010/main" val="3199704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A523E64-758E-491A-9F3D-8F0CAED7A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3A72364-FCCD-4DE6-8783-29AE69EFE076}"/>
              </a:ext>
            </a:extLst>
          </p:cNvPr>
          <p:cNvSpPr txBox="1"/>
          <p:nvPr/>
        </p:nvSpPr>
        <p:spPr>
          <a:xfrm>
            <a:off x="3999323" y="6131980"/>
            <a:ext cx="499753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3:06  </a:t>
            </a:r>
            <a:r>
              <a:rPr lang="tr-TR" sz="3200" dirty="0">
                <a:solidFill>
                  <a:schemeClr val="bg2">
                    <a:lumMod val="75000"/>
                  </a:schemeClr>
                </a:solidFill>
              </a:rPr>
              <a:t>Sun: -</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15,6°</a:t>
            </a:r>
          </a:p>
        </p:txBody>
      </p:sp>
    </p:spTree>
    <p:extLst>
      <p:ext uri="{BB962C8B-B14F-4D97-AF65-F5344CB8AC3E}">
        <p14:creationId xmlns:p14="http://schemas.microsoft.com/office/powerpoint/2010/main" val="4030195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8EE05A6-6D2E-4000-88D9-AF5EDF13E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ACE51CB6-C81B-4243-A750-BCC5D8CB9EA3}"/>
              </a:ext>
            </a:extLst>
          </p:cNvPr>
          <p:cNvSpPr txBox="1"/>
          <p:nvPr/>
        </p:nvSpPr>
        <p:spPr>
          <a:xfrm>
            <a:off x="3999322" y="6131980"/>
            <a:ext cx="51026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3:06:30  </a:t>
            </a:r>
            <a:r>
              <a:rPr lang="tr-TR" sz="3200" dirty="0">
                <a:solidFill>
                  <a:schemeClr val="bg2">
                    <a:lumMod val="75000"/>
                  </a:schemeClr>
                </a:solidFill>
              </a:rPr>
              <a:t>Sun: -</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15,5°</a:t>
            </a:r>
          </a:p>
        </p:txBody>
      </p:sp>
    </p:spTree>
    <p:extLst>
      <p:ext uri="{BB962C8B-B14F-4D97-AF65-F5344CB8AC3E}">
        <p14:creationId xmlns:p14="http://schemas.microsoft.com/office/powerpoint/2010/main" val="2472580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3D38430-A61E-4EB9-8F5D-36A8ADF51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1F58EE5A-8231-4754-9366-56186770C2E7}"/>
              </a:ext>
            </a:extLst>
          </p:cNvPr>
          <p:cNvSpPr txBox="1"/>
          <p:nvPr/>
        </p:nvSpPr>
        <p:spPr>
          <a:xfrm>
            <a:off x="3999323" y="6131980"/>
            <a:ext cx="493447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3:07  Sun: -15,4°</a:t>
            </a:r>
          </a:p>
        </p:txBody>
      </p:sp>
    </p:spTree>
    <p:extLst>
      <p:ext uri="{BB962C8B-B14F-4D97-AF65-F5344CB8AC3E}">
        <p14:creationId xmlns:p14="http://schemas.microsoft.com/office/powerpoint/2010/main" val="1733691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6BDC26C-7CAA-47FB-990F-2FB2D0113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0BA7299-68B4-4DCE-A710-7AF8D6125428}"/>
              </a:ext>
            </a:extLst>
          </p:cNvPr>
          <p:cNvSpPr txBox="1"/>
          <p:nvPr/>
        </p:nvSpPr>
        <p:spPr>
          <a:xfrm>
            <a:off x="3999323" y="6131980"/>
            <a:ext cx="487140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3:08  Sun: -15,3°</a:t>
            </a:r>
          </a:p>
        </p:txBody>
      </p:sp>
    </p:spTree>
    <p:extLst>
      <p:ext uri="{BB962C8B-B14F-4D97-AF65-F5344CB8AC3E}">
        <p14:creationId xmlns:p14="http://schemas.microsoft.com/office/powerpoint/2010/main" val="937446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72243FF-2496-4CD2-ADB0-E03C529C9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EC13170-4A07-4B93-A6D3-E5F3A303AAF6}"/>
              </a:ext>
            </a:extLst>
          </p:cNvPr>
          <p:cNvSpPr txBox="1"/>
          <p:nvPr/>
        </p:nvSpPr>
        <p:spPr>
          <a:xfrm>
            <a:off x="3999323" y="6131980"/>
            <a:ext cx="47347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3:09  </a:t>
            </a:r>
            <a:r>
              <a:rPr lang="tr-TR" sz="3200" dirty="0">
                <a:solidFill>
                  <a:schemeClr val="bg2">
                    <a:lumMod val="75000"/>
                  </a:schemeClr>
                </a:solidFill>
              </a:rPr>
              <a:t>Sun: -</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15,2°</a:t>
            </a:r>
          </a:p>
        </p:txBody>
      </p:sp>
    </p:spTree>
    <p:extLst>
      <p:ext uri="{BB962C8B-B14F-4D97-AF65-F5344CB8AC3E}">
        <p14:creationId xmlns:p14="http://schemas.microsoft.com/office/powerpoint/2010/main" val="129937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A7F64F8-F8F1-423D-AD1A-2C4AB58A7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8848233E-E80E-41C0-94D3-BCD481457FA5}"/>
              </a:ext>
            </a:extLst>
          </p:cNvPr>
          <p:cNvSpPr txBox="1"/>
          <p:nvPr/>
        </p:nvSpPr>
        <p:spPr>
          <a:xfrm>
            <a:off x="3999322" y="6131980"/>
            <a:ext cx="513416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3:10  </a:t>
            </a:r>
            <a:r>
              <a:rPr lang="tr-TR" sz="3200" dirty="0">
                <a:solidFill>
                  <a:schemeClr val="bg2">
                    <a:lumMod val="75000"/>
                  </a:schemeClr>
                </a:solidFill>
              </a:rPr>
              <a:t>Sun: -</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15,1°</a:t>
            </a:r>
          </a:p>
        </p:txBody>
      </p:sp>
    </p:spTree>
    <p:extLst>
      <p:ext uri="{BB962C8B-B14F-4D97-AF65-F5344CB8AC3E}">
        <p14:creationId xmlns:p14="http://schemas.microsoft.com/office/powerpoint/2010/main" val="3787854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40AA710-7687-404C-9A5C-925311089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D07F46FB-6962-42EB-A9A1-CBF20F0A9F5F}"/>
              </a:ext>
            </a:extLst>
          </p:cNvPr>
          <p:cNvSpPr txBox="1"/>
          <p:nvPr/>
        </p:nvSpPr>
        <p:spPr>
          <a:xfrm>
            <a:off x="3271412" y="6100449"/>
            <a:ext cx="564917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3:10:30  </a:t>
            </a:r>
            <a:r>
              <a:rPr lang="tr-TR" sz="3200" dirty="0">
                <a:solidFill>
                  <a:schemeClr val="bg2">
                    <a:lumMod val="75000"/>
                  </a:schemeClr>
                </a:solidFill>
              </a:rPr>
              <a:t>Sun: -</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15,0°</a:t>
            </a:r>
          </a:p>
        </p:txBody>
      </p:sp>
      <p:sp>
        <p:nvSpPr>
          <p:cNvPr id="5" name="Metin kutusu 4">
            <a:extLst>
              <a:ext uri="{FF2B5EF4-FFF2-40B4-BE49-F238E27FC236}">
                <a16:creationId xmlns:a16="http://schemas.microsoft.com/office/drawing/2014/main" id="{1CDE3F66-E4EC-466E-9F03-E5C3A4BEB79C}"/>
              </a:ext>
            </a:extLst>
          </p:cNvPr>
          <p:cNvSpPr txBox="1"/>
          <p:nvPr/>
        </p:nvSpPr>
        <p:spPr>
          <a:xfrm>
            <a:off x="3271412" y="172776"/>
            <a:ext cx="618008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Calibri" panose="020F0502020204030204"/>
                <a:ea typeface="+mn-ea"/>
                <a:cs typeface="+mn-cs"/>
              </a:rPr>
              <a:t>North American Islamic Community </a:t>
            </a:r>
            <a:r>
              <a:rPr kumimoji="0" lang="en-US" sz="2800" b="0" i="0" u="none" strike="noStrike" kern="1200" cap="none" spc="0" normalizeH="0" baseline="0" noProof="0" dirty="0" err="1">
                <a:ln>
                  <a:noFill/>
                </a:ln>
                <a:solidFill>
                  <a:srgbClr val="FFC000"/>
                </a:solidFill>
                <a:effectLst/>
                <a:uLnTx/>
                <a:uFillTx/>
                <a:latin typeface="Calibri" panose="020F0502020204030204"/>
                <a:ea typeface="+mn-ea"/>
                <a:cs typeface="+mn-cs"/>
              </a:rPr>
              <a:t>Imsak</a:t>
            </a:r>
            <a:r>
              <a:rPr kumimoji="0" lang="en-US" sz="2800" b="0" i="0" u="none" strike="noStrike" kern="1200" cap="none" spc="0" normalizeH="0" baseline="0" noProof="0" dirty="0">
                <a:ln>
                  <a:noFill/>
                </a:ln>
                <a:solidFill>
                  <a:srgbClr val="FFC000"/>
                </a:solidFill>
                <a:effectLst/>
                <a:uLnTx/>
                <a:uFillTx/>
                <a:latin typeface="Calibri" panose="020F0502020204030204"/>
                <a:ea typeface="+mn-ea"/>
                <a:cs typeface="+mn-cs"/>
              </a:rPr>
              <a:t> Time</a:t>
            </a:r>
            <a:endParaRPr kumimoji="0" lang="tr-TR" sz="2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527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F7FCDB9-9400-4E4C-8B71-B2613D4C2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5652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2506D9C-5C87-4250-B395-817A19898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F25D2B13-E40B-426A-B2F8-724B35D2F516}"/>
              </a:ext>
            </a:extLst>
          </p:cNvPr>
          <p:cNvSpPr txBox="1"/>
          <p:nvPr/>
        </p:nvSpPr>
        <p:spPr>
          <a:xfrm>
            <a:off x="3999322" y="6131980"/>
            <a:ext cx="49134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3:11  Sun: -14,9°</a:t>
            </a:r>
          </a:p>
        </p:txBody>
      </p:sp>
    </p:spTree>
    <p:extLst>
      <p:ext uri="{BB962C8B-B14F-4D97-AF65-F5344CB8AC3E}">
        <p14:creationId xmlns:p14="http://schemas.microsoft.com/office/powerpoint/2010/main" val="490090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8D85564-B434-427F-8143-FDFFFA4F6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A7868CF1-7B4B-401D-B9D6-768F6989EF10}"/>
              </a:ext>
            </a:extLst>
          </p:cNvPr>
          <p:cNvSpPr txBox="1"/>
          <p:nvPr/>
        </p:nvSpPr>
        <p:spPr>
          <a:xfrm>
            <a:off x="3999322" y="6131980"/>
            <a:ext cx="49660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3:12  Sun: -14,8°</a:t>
            </a:r>
          </a:p>
        </p:txBody>
      </p:sp>
    </p:spTree>
    <p:extLst>
      <p:ext uri="{BB962C8B-B14F-4D97-AF65-F5344CB8AC3E}">
        <p14:creationId xmlns:p14="http://schemas.microsoft.com/office/powerpoint/2010/main" val="3983650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57EA586-E8D5-49F2-9E17-4B0DF1413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B08B33E9-3C98-4C7C-8C2D-5097BFA10318}"/>
              </a:ext>
            </a:extLst>
          </p:cNvPr>
          <p:cNvSpPr txBox="1"/>
          <p:nvPr/>
        </p:nvSpPr>
        <p:spPr>
          <a:xfrm>
            <a:off x="3999322" y="6131980"/>
            <a:ext cx="47873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3:13  Sun: -14,7°</a:t>
            </a:r>
          </a:p>
        </p:txBody>
      </p:sp>
    </p:spTree>
    <p:extLst>
      <p:ext uri="{BB962C8B-B14F-4D97-AF65-F5344CB8AC3E}">
        <p14:creationId xmlns:p14="http://schemas.microsoft.com/office/powerpoint/2010/main" val="3636547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77C9C20-4C2B-4A0D-8B7A-2496FEF2F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8B64E214-8C8D-47EC-BDA7-9A42E651335C}"/>
              </a:ext>
            </a:extLst>
          </p:cNvPr>
          <p:cNvSpPr txBox="1"/>
          <p:nvPr/>
        </p:nvSpPr>
        <p:spPr>
          <a:xfrm>
            <a:off x="3999322" y="6131980"/>
            <a:ext cx="48430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3:13:30  Sun: -14,6°</a:t>
            </a:r>
          </a:p>
        </p:txBody>
      </p:sp>
    </p:spTree>
    <p:extLst>
      <p:ext uri="{BB962C8B-B14F-4D97-AF65-F5344CB8AC3E}">
        <p14:creationId xmlns:p14="http://schemas.microsoft.com/office/powerpoint/2010/main" val="1094574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13D2A32-2025-4FA3-B50C-958E96CCF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6BC09123-9FEA-4207-B9CE-AFE92423DA96}"/>
              </a:ext>
            </a:extLst>
          </p:cNvPr>
          <p:cNvSpPr txBox="1"/>
          <p:nvPr/>
        </p:nvSpPr>
        <p:spPr>
          <a:xfrm>
            <a:off x="3999323" y="6131980"/>
            <a:ext cx="493447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3:14  Sun: -14,5°</a:t>
            </a:r>
          </a:p>
        </p:txBody>
      </p:sp>
    </p:spTree>
    <p:extLst>
      <p:ext uri="{BB962C8B-B14F-4D97-AF65-F5344CB8AC3E}">
        <p14:creationId xmlns:p14="http://schemas.microsoft.com/office/powerpoint/2010/main" val="1201741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54512F2-075B-4790-ABC1-C68EC0142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679440B-15D3-4952-82F7-C062E27A0762}"/>
              </a:ext>
            </a:extLst>
          </p:cNvPr>
          <p:cNvSpPr txBox="1"/>
          <p:nvPr/>
        </p:nvSpPr>
        <p:spPr>
          <a:xfrm>
            <a:off x="3999322" y="6131980"/>
            <a:ext cx="49134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3:15  Sun: -14,4°</a:t>
            </a:r>
          </a:p>
        </p:txBody>
      </p:sp>
    </p:spTree>
    <p:extLst>
      <p:ext uri="{BB962C8B-B14F-4D97-AF65-F5344CB8AC3E}">
        <p14:creationId xmlns:p14="http://schemas.microsoft.com/office/powerpoint/2010/main" val="1875505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5E402AC-809F-419C-B337-6D957C729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2CD49D0C-996B-4084-BB07-740FDA309160}"/>
              </a:ext>
            </a:extLst>
          </p:cNvPr>
          <p:cNvSpPr txBox="1"/>
          <p:nvPr/>
        </p:nvSpPr>
        <p:spPr>
          <a:xfrm>
            <a:off x="3999323" y="6131980"/>
            <a:ext cx="505008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3:16  Sun: -14,3°</a:t>
            </a:r>
          </a:p>
        </p:txBody>
      </p:sp>
    </p:spTree>
    <p:extLst>
      <p:ext uri="{BB962C8B-B14F-4D97-AF65-F5344CB8AC3E}">
        <p14:creationId xmlns:p14="http://schemas.microsoft.com/office/powerpoint/2010/main" val="1390711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BD8A955-48B8-4E5B-9EF4-5DE17C3BA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DE9395C1-F107-4771-9A1C-44751D4E2DBB}"/>
              </a:ext>
            </a:extLst>
          </p:cNvPr>
          <p:cNvSpPr txBox="1"/>
          <p:nvPr/>
        </p:nvSpPr>
        <p:spPr>
          <a:xfrm>
            <a:off x="3999323" y="6131980"/>
            <a:ext cx="50598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3:16:30  Sun: -14,2°</a:t>
            </a:r>
          </a:p>
        </p:txBody>
      </p:sp>
    </p:spTree>
    <p:extLst>
      <p:ext uri="{BB962C8B-B14F-4D97-AF65-F5344CB8AC3E}">
        <p14:creationId xmlns:p14="http://schemas.microsoft.com/office/powerpoint/2010/main" val="1567280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2035CF1-3836-42C8-BEFA-F31E3E14A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766EDC57-B974-4500-8421-6A5D6011ADDF}"/>
              </a:ext>
            </a:extLst>
          </p:cNvPr>
          <p:cNvSpPr txBox="1"/>
          <p:nvPr/>
        </p:nvSpPr>
        <p:spPr>
          <a:xfrm>
            <a:off x="3999322" y="6131980"/>
            <a:ext cx="47873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3:17  Sun: -14,1°</a:t>
            </a:r>
          </a:p>
        </p:txBody>
      </p:sp>
    </p:spTree>
    <p:extLst>
      <p:ext uri="{BB962C8B-B14F-4D97-AF65-F5344CB8AC3E}">
        <p14:creationId xmlns:p14="http://schemas.microsoft.com/office/powerpoint/2010/main" val="2618016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8154795-CCF3-4F9F-A389-39773F880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F623C54D-0B30-4150-B6C5-4D852EC173CF}"/>
              </a:ext>
            </a:extLst>
          </p:cNvPr>
          <p:cNvSpPr txBox="1"/>
          <p:nvPr/>
        </p:nvSpPr>
        <p:spPr>
          <a:xfrm>
            <a:off x="3999323" y="6131980"/>
            <a:ext cx="48188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3:18  Sun: -14,0°</a:t>
            </a:r>
          </a:p>
        </p:txBody>
      </p:sp>
    </p:spTree>
    <p:extLst>
      <p:ext uri="{BB962C8B-B14F-4D97-AF65-F5344CB8AC3E}">
        <p14:creationId xmlns:p14="http://schemas.microsoft.com/office/powerpoint/2010/main" val="619985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79A5230-7A11-45C5-AC4E-3ECA53819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28700"/>
          </a:xfrm>
          <a:prstGeom prst="rect">
            <a:avLst/>
          </a:prstGeom>
        </p:spPr>
      </p:pic>
      <p:sp>
        <p:nvSpPr>
          <p:cNvPr id="7" name="Metin kutusu 6">
            <a:extLst>
              <a:ext uri="{FF2B5EF4-FFF2-40B4-BE49-F238E27FC236}">
                <a16:creationId xmlns:a16="http://schemas.microsoft.com/office/drawing/2014/main" id="{04191980-E215-4668-B13C-E9A46DF7EC8E}"/>
              </a:ext>
            </a:extLst>
          </p:cNvPr>
          <p:cNvSpPr txBox="1"/>
          <p:nvPr/>
        </p:nvSpPr>
        <p:spPr>
          <a:xfrm>
            <a:off x="2615381" y="157655"/>
            <a:ext cx="6941574" cy="630942"/>
          </a:xfrm>
          <a:prstGeom prst="rect">
            <a:avLst/>
          </a:prstGeom>
          <a:noFill/>
        </p:spPr>
        <p:txBody>
          <a:bodyPr wrap="square">
            <a:spAutoFit/>
          </a:bodyPr>
          <a:lstStyle/>
          <a:p>
            <a:r>
              <a:rPr lang="tr-TR" sz="3500" dirty="0">
                <a:solidFill>
                  <a:srgbClr val="FFFF00"/>
                </a:solidFill>
              </a:rPr>
              <a:t>Erzurum-Horasan </a:t>
            </a:r>
            <a:r>
              <a:rPr lang="tr-TR" sz="3500" dirty="0" err="1">
                <a:solidFill>
                  <a:srgbClr val="FFFF00"/>
                </a:solidFill>
              </a:rPr>
              <a:t>Hacıahmet</a:t>
            </a:r>
            <a:r>
              <a:rPr lang="tr-TR" sz="3500" dirty="0">
                <a:solidFill>
                  <a:srgbClr val="FFFF00"/>
                </a:solidFill>
              </a:rPr>
              <a:t> </a:t>
            </a:r>
            <a:r>
              <a:rPr lang="tr-TR" sz="3500" dirty="0" err="1">
                <a:solidFill>
                  <a:srgbClr val="FFFF00"/>
                </a:solidFill>
              </a:rPr>
              <a:t>Village</a:t>
            </a:r>
            <a:endParaRPr lang="tr-TR" sz="3500" dirty="0">
              <a:solidFill>
                <a:srgbClr val="FFFF00"/>
              </a:solidFill>
            </a:endParaRPr>
          </a:p>
        </p:txBody>
      </p:sp>
      <p:sp>
        <p:nvSpPr>
          <p:cNvPr id="6" name="Metin kutusu 5">
            <a:extLst>
              <a:ext uri="{FF2B5EF4-FFF2-40B4-BE49-F238E27FC236}">
                <a16:creationId xmlns:a16="http://schemas.microsoft.com/office/drawing/2014/main" id="{CB2B2A1B-9773-4C9A-9E2E-ED148CA35A68}"/>
              </a:ext>
            </a:extLst>
          </p:cNvPr>
          <p:cNvSpPr txBox="1"/>
          <p:nvPr/>
        </p:nvSpPr>
        <p:spPr>
          <a:xfrm>
            <a:off x="8607973" y="5886951"/>
            <a:ext cx="2459420" cy="477054"/>
          </a:xfrm>
          <a:prstGeom prst="rect">
            <a:avLst/>
          </a:prstGeom>
          <a:noFill/>
        </p:spPr>
        <p:txBody>
          <a:bodyPr wrap="square">
            <a:spAutoFit/>
          </a:bodyPr>
          <a:lstStyle/>
          <a:p>
            <a:r>
              <a:rPr lang="tr-TR" sz="2500" dirty="0" err="1">
                <a:solidFill>
                  <a:srgbClr val="FFFF00"/>
                </a:solidFill>
              </a:rPr>
              <a:t>Altitude</a:t>
            </a:r>
            <a:r>
              <a:rPr lang="tr-TR" sz="2500" dirty="0">
                <a:solidFill>
                  <a:srgbClr val="FFFF00"/>
                </a:solidFill>
              </a:rPr>
              <a:t> 1820 m</a:t>
            </a:r>
          </a:p>
        </p:txBody>
      </p:sp>
      <p:sp>
        <p:nvSpPr>
          <p:cNvPr id="8" name="Metin kutusu 7">
            <a:extLst>
              <a:ext uri="{FF2B5EF4-FFF2-40B4-BE49-F238E27FC236}">
                <a16:creationId xmlns:a16="http://schemas.microsoft.com/office/drawing/2014/main" id="{46A2A310-AA21-4FC3-BA3E-AA494C56F37F}"/>
              </a:ext>
            </a:extLst>
          </p:cNvPr>
          <p:cNvSpPr txBox="1"/>
          <p:nvPr/>
        </p:nvSpPr>
        <p:spPr>
          <a:xfrm>
            <a:off x="1617576" y="5889936"/>
            <a:ext cx="3932903" cy="492443"/>
          </a:xfrm>
          <a:prstGeom prst="rect">
            <a:avLst/>
          </a:prstGeom>
          <a:noFill/>
        </p:spPr>
        <p:txBody>
          <a:bodyPr wrap="square">
            <a:spAutoFit/>
          </a:bodyPr>
          <a:lstStyle/>
          <a:p>
            <a:pPr algn="ctr"/>
            <a:r>
              <a:rPr lang="tr-TR" sz="2600" dirty="0" err="1">
                <a:solidFill>
                  <a:srgbClr val="FFFF00"/>
                </a:solidFill>
              </a:rPr>
              <a:t>Date</a:t>
            </a:r>
            <a:r>
              <a:rPr lang="tr-TR" sz="2600" dirty="0">
                <a:solidFill>
                  <a:srgbClr val="FFFF00"/>
                </a:solidFill>
              </a:rPr>
              <a:t>: </a:t>
            </a:r>
            <a:r>
              <a:rPr lang="tr-TR" sz="2600" dirty="0" err="1">
                <a:solidFill>
                  <a:srgbClr val="FFFF00"/>
                </a:solidFill>
              </a:rPr>
              <a:t>July</a:t>
            </a:r>
            <a:r>
              <a:rPr lang="tr-TR" sz="2600" dirty="0">
                <a:solidFill>
                  <a:srgbClr val="FFFF00"/>
                </a:solidFill>
              </a:rPr>
              <a:t> 13, 2023</a:t>
            </a:r>
          </a:p>
        </p:txBody>
      </p:sp>
    </p:spTree>
    <p:extLst>
      <p:ext uri="{BB962C8B-B14F-4D97-AF65-F5344CB8AC3E}">
        <p14:creationId xmlns:p14="http://schemas.microsoft.com/office/powerpoint/2010/main" val="1957950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5D1D12F-5190-48C0-9045-5E13697EF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6A30509B-59B1-4A37-8F8C-316D1A0883DB}"/>
              </a:ext>
            </a:extLst>
          </p:cNvPr>
          <p:cNvSpPr txBox="1"/>
          <p:nvPr/>
        </p:nvSpPr>
        <p:spPr>
          <a:xfrm>
            <a:off x="3999322" y="6131980"/>
            <a:ext cx="49660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3:19  Sun: -13,9°</a:t>
            </a:r>
          </a:p>
        </p:txBody>
      </p:sp>
    </p:spTree>
    <p:extLst>
      <p:ext uri="{BB962C8B-B14F-4D97-AF65-F5344CB8AC3E}">
        <p14:creationId xmlns:p14="http://schemas.microsoft.com/office/powerpoint/2010/main" val="34344849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3E9E18E-E267-480C-8C19-21B5D907F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BEA6A390-A6D4-4939-A073-24D88D1DE0AD}"/>
              </a:ext>
            </a:extLst>
          </p:cNvPr>
          <p:cNvSpPr txBox="1"/>
          <p:nvPr/>
        </p:nvSpPr>
        <p:spPr>
          <a:xfrm>
            <a:off x="3999322" y="6131980"/>
            <a:ext cx="52813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3:20  Sun: -13,8°</a:t>
            </a:r>
          </a:p>
        </p:txBody>
      </p:sp>
    </p:spTree>
    <p:extLst>
      <p:ext uri="{BB962C8B-B14F-4D97-AF65-F5344CB8AC3E}">
        <p14:creationId xmlns:p14="http://schemas.microsoft.com/office/powerpoint/2010/main" val="3801233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25FFF70-9E3C-4242-B67F-16D8A48F0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7DC39B8C-8199-4DB2-AEFF-B6F10AF112C9}"/>
              </a:ext>
            </a:extLst>
          </p:cNvPr>
          <p:cNvSpPr txBox="1"/>
          <p:nvPr/>
        </p:nvSpPr>
        <p:spPr>
          <a:xfrm>
            <a:off x="3716911" y="6122553"/>
            <a:ext cx="47581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3:20:30  Sun: -13,7°</a:t>
            </a:r>
          </a:p>
        </p:txBody>
      </p:sp>
    </p:spTree>
    <p:extLst>
      <p:ext uri="{BB962C8B-B14F-4D97-AF65-F5344CB8AC3E}">
        <p14:creationId xmlns:p14="http://schemas.microsoft.com/office/powerpoint/2010/main" val="26933092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62DB97F-71DE-4004-86E6-D33EEE215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9861C063-0388-4E39-808A-6B692E6FCA54}"/>
              </a:ext>
            </a:extLst>
          </p:cNvPr>
          <p:cNvSpPr txBox="1"/>
          <p:nvPr/>
        </p:nvSpPr>
        <p:spPr>
          <a:xfrm>
            <a:off x="3999322" y="6131980"/>
            <a:ext cx="501855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3:21  Sun: -13,6°</a:t>
            </a:r>
          </a:p>
        </p:txBody>
      </p:sp>
    </p:spTree>
    <p:extLst>
      <p:ext uri="{BB962C8B-B14F-4D97-AF65-F5344CB8AC3E}">
        <p14:creationId xmlns:p14="http://schemas.microsoft.com/office/powerpoint/2010/main" val="2453170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92D0756-4BE0-42E1-BB0F-9958D97A0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9F435E1-EE38-4F0E-96D4-EEC2D53F303A}"/>
              </a:ext>
            </a:extLst>
          </p:cNvPr>
          <p:cNvSpPr txBox="1"/>
          <p:nvPr/>
        </p:nvSpPr>
        <p:spPr>
          <a:xfrm>
            <a:off x="3999323" y="6131980"/>
            <a:ext cx="48819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3:22  Sun: -13,5°</a:t>
            </a:r>
          </a:p>
        </p:txBody>
      </p:sp>
    </p:spTree>
    <p:extLst>
      <p:ext uri="{BB962C8B-B14F-4D97-AF65-F5344CB8AC3E}">
        <p14:creationId xmlns:p14="http://schemas.microsoft.com/office/powerpoint/2010/main" val="2035256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4A1DAE8-8A1F-4984-A8D1-3A5783B56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50B58E64-1087-422A-9F9B-46D9E16C1EB0}"/>
              </a:ext>
            </a:extLst>
          </p:cNvPr>
          <p:cNvSpPr txBox="1"/>
          <p:nvPr/>
        </p:nvSpPr>
        <p:spPr>
          <a:xfrm>
            <a:off x="3999323" y="6131980"/>
            <a:ext cx="47347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3:23  Sun: -13,4°</a:t>
            </a:r>
          </a:p>
        </p:txBody>
      </p:sp>
    </p:spTree>
    <p:extLst>
      <p:ext uri="{BB962C8B-B14F-4D97-AF65-F5344CB8AC3E}">
        <p14:creationId xmlns:p14="http://schemas.microsoft.com/office/powerpoint/2010/main" val="265953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7501AFA-C57B-4BA3-8A44-5818B1104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876869C4-0F60-4C40-8D38-D786A34D5A1D}"/>
              </a:ext>
            </a:extLst>
          </p:cNvPr>
          <p:cNvSpPr txBox="1"/>
          <p:nvPr/>
        </p:nvSpPr>
        <p:spPr>
          <a:xfrm>
            <a:off x="3768758" y="6131980"/>
            <a:ext cx="517554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3:23:30  Sun: -13,3°</a:t>
            </a:r>
          </a:p>
        </p:txBody>
      </p:sp>
    </p:spTree>
    <p:extLst>
      <p:ext uri="{BB962C8B-B14F-4D97-AF65-F5344CB8AC3E}">
        <p14:creationId xmlns:p14="http://schemas.microsoft.com/office/powerpoint/2010/main" val="33526438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AAB2D63-D241-437D-8C60-E1F23CDED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ACBCC7DB-7E49-4517-BF09-D1CB3A89022B}"/>
              </a:ext>
            </a:extLst>
          </p:cNvPr>
          <p:cNvSpPr txBox="1"/>
          <p:nvPr/>
        </p:nvSpPr>
        <p:spPr>
          <a:xfrm>
            <a:off x="3999323" y="6131980"/>
            <a:ext cx="47557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3:24  Sun: -13,2°</a:t>
            </a:r>
          </a:p>
        </p:txBody>
      </p:sp>
    </p:spTree>
    <p:extLst>
      <p:ext uri="{BB962C8B-B14F-4D97-AF65-F5344CB8AC3E}">
        <p14:creationId xmlns:p14="http://schemas.microsoft.com/office/powerpoint/2010/main" val="23688651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C10C035-AE93-4E41-AE96-F88D3F482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4A22FCEC-9A55-448B-A9AC-DE290BE11624}"/>
              </a:ext>
            </a:extLst>
          </p:cNvPr>
          <p:cNvSpPr txBox="1"/>
          <p:nvPr/>
        </p:nvSpPr>
        <p:spPr>
          <a:xfrm>
            <a:off x="3999322" y="6131980"/>
            <a:ext cx="47768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3:25  Sun: -13,1°</a:t>
            </a:r>
          </a:p>
        </p:txBody>
      </p:sp>
    </p:spTree>
    <p:extLst>
      <p:ext uri="{BB962C8B-B14F-4D97-AF65-F5344CB8AC3E}">
        <p14:creationId xmlns:p14="http://schemas.microsoft.com/office/powerpoint/2010/main" val="10609347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3D6EC87-C486-4CBE-9603-4AD251736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8D052988-4E41-43B7-B9B5-F54F1E4F475F}"/>
              </a:ext>
            </a:extLst>
          </p:cNvPr>
          <p:cNvSpPr txBox="1"/>
          <p:nvPr/>
        </p:nvSpPr>
        <p:spPr>
          <a:xfrm>
            <a:off x="3999323" y="6131980"/>
            <a:ext cx="47978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3:26  Sun: -13,0°</a:t>
            </a:r>
          </a:p>
        </p:txBody>
      </p:sp>
    </p:spTree>
    <p:extLst>
      <p:ext uri="{BB962C8B-B14F-4D97-AF65-F5344CB8AC3E}">
        <p14:creationId xmlns:p14="http://schemas.microsoft.com/office/powerpoint/2010/main" val="1916871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E32AB7E-E431-4979-AE15-653BDC94D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4"/>
            <a:ext cx="12192000" cy="6858000"/>
          </a:xfrm>
          <a:prstGeom prst="rect">
            <a:avLst/>
          </a:prstGeom>
        </p:spPr>
      </p:pic>
      <p:sp>
        <p:nvSpPr>
          <p:cNvPr id="4" name="Metin kutusu 3">
            <a:extLst>
              <a:ext uri="{FF2B5EF4-FFF2-40B4-BE49-F238E27FC236}">
                <a16:creationId xmlns:a16="http://schemas.microsoft.com/office/drawing/2014/main" id="{27019FA9-275A-487C-8B1A-50080779BFC1}"/>
              </a:ext>
            </a:extLst>
          </p:cNvPr>
          <p:cNvSpPr txBox="1"/>
          <p:nvPr/>
        </p:nvSpPr>
        <p:spPr>
          <a:xfrm>
            <a:off x="2799268" y="51881"/>
            <a:ext cx="6253892" cy="1815882"/>
          </a:xfrm>
          <a:prstGeom prst="rect">
            <a:avLst/>
          </a:prstGeom>
          <a:noFill/>
        </p:spPr>
        <p:txBody>
          <a:bodyPr wrap="none" rtlCol="0">
            <a:spAutoFit/>
          </a:bodyPr>
          <a:lstStyle/>
          <a:p>
            <a:pPr algn="ctr"/>
            <a:r>
              <a:rPr lang="en-US" sz="2800" dirty="0">
                <a:solidFill>
                  <a:srgbClr val="FFC000"/>
                </a:solidFill>
              </a:rPr>
              <a:t>Date: July 13, 2023</a:t>
            </a:r>
          </a:p>
          <a:p>
            <a:pPr algn="ctr"/>
            <a:r>
              <a:rPr lang="en-US" sz="2800" dirty="0" err="1">
                <a:solidFill>
                  <a:srgbClr val="FFC000"/>
                </a:solidFill>
              </a:rPr>
              <a:t>Diyanet</a:t>
            </a:r>
            <a:r>
              <a:rPr lang="tr-TR" sz="2800" dirty="0">
                <a:solidFill>
                  <a:srgbClr val="FFC000"/>
                </a:solidFill>
              </a:rPr>
              <a:t> &amp; </a:t>
            </a:r>
            <a:r>
              <a:rPr lang="tr-TR" sz="2800" dirty="0" err="1">
                <a:solidFill>
                  <a:srgbClr val="FFC000"/>
                </a:solidFill>
              </a:rPr>
              <a:t>Mwl</a:t>
            </a:r>
            <a:r>
              <a:rPr lang="en-US" sz="2800" dirty="0">
                <a:solidFill>
                  <a:srgbClr val="FFC000"/>
                </a:solidFill>
              </a:rPr>
              <a:t> </a:t>
            </a:r>
            <a:r>
              <a:rPr lang="en-US" sz="2800" dirty="0" err="1">
                <a:solidFill>
                  <a:srgbClr val="FFC000"/>
                </a:solidFill>
              </a:rPr>
              <a:t>imsak</a:t>
            </a:r>
            <a:r>
              <a:rPr lang="en-US" sz="2800" dirty="0">
                <a:solidFill>
                  <a:srgbClr val="FFC000"/>
                </a:solidFill>
              </a:rPr>
              <a:t> 02:54</a:t>
            </a:r>
            <a:endParaRPr lang="tr-TR" sz="2800" dirty="0">
              <a:solidFill>
                <a:srgbClr val="FFC000"/>
              </a:solidFill>
            </a:endParaRPr>
          </a:p>
          <a:p>
            <a:pPr algn="ctr"/>
            <a:endParaRPr lang="tr-TR" sz="2800" dirty="0">
              <a:solidFill>
                <a:srgbClr val="FFC000"/>
              </a:solidFill>
            </a:endParaRPr>
          </a:p>
          <a:p>
            <a:r>
              <a:rPr lang="en-US" sz="2800" dirty="0">
                <a:solidFill>
                  <a:srgbClr val="FFC000"/>
                </a:solidFill>
              </a:rPr>
              <a:t>North A</a:t>
            </a:r>
            <a:r>
              <a:rPr lang="tr-TR" sz="2800" dirty="0">
                <a:solidFill>
                  <a:srgbClr val="FFC000"/>
                </a:solidFill>
              </a:rPr>
              <a:t>BD</a:t>
            </a:r>
            <a:r>
              <a:rPr lang="en-US" sz="2800" dirty="0">
                <a:solidFill>
                  <a:srgbClr val="FFC000"/>
                </a:solidFill>
              </a:rPr>
              <a:t> Islamic community </a:t>
            </a:r>
            <a:r>
              <a:rPr lang="en-US" sz="2800" dirty="0" err="1">
                <a:solidFill>
                  <a:srgbClr val="FFC000"/>
                </a:solidFill>
              </a:rPr>
              <a:t>Imsak</a:t>
            </a:r>
            <a:r>
              <a:rPr lang="en-US" sz="2800" dirty="0">
                <a:solidFill>
                  <a:srgbClr val="FFC000"/>
                </a:solidFill>
              </a:rPr>
              <a:t> time</a:t>
            </a:r>
            <a:endParaRPr lang="tr-TR" sz="2800" dirty="0">
              <a:solidFill>
                <a:srgbClr val="FFC000"/>
              </a:solidFill>
            </a:endParaRPr>
          </a:p>
        </p:txBody>
      </p:sp>
      <p:sp>
        <p:nvSpPr>
          <p:cNvPr id="5" name="Metin kutusu 4">
            <a:extLst>
              <a:ext uri="{FF2B5EF4-FFF2-40B4-BE49-F238E27FC236}">
                <a16:creationId xmlns:a16="http://schemas.microsoft.com/office/drawing/2014/main" id="{026C8ECE-EB7D-45C4-AF2C-1940E13670BB}"/>
              </a:ext>
            </a:extLst>
          </p:cNvPr>
          <p:cNvSpPr txBox="1"/>
          <p:nvPr/>
        </p:nvSpPr>
        <p:spPr>
          <a:xfrm>
            <a:off x="3925437" y="6282899"/>
            <a:ext cx="4174541" cy="523220"/>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03:19      Sun: -14,9</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p:txBody>
      </p:sp>
      <p:sp>
        <p:nvSpPr>
          <p:cNvPr id="6" name="Metin kutusu 5">
            <a:extLst>
              <a:ext uri="{FF2B5EF4-FFF2-40B4-BE49-F238E27FC236}">
                <a16:creationId xmlns:a16="http://schemas.microsoft.com/office/drawing/2014/main" id="{13C6E2BD-AF78-45F7-B387-4DE69A8E5FDF}"/>
              </a:ext>
            </a:extLst>
          </p:cNvPr>
          <p:cNvSpPr txBox="1"/>
          <p:nvPr/>
        </p:nvSpPr>
        <p:spPr>
          <a:xfrm>
            <a:off x="2847642" y="5698124"/>
            <a:ext cx="6496715" cy="584775"/>
          </a:xfrm>
          <a:prstGeom prst="rect">
            <a:avLst/>
          </a:prstGeom>
          <a:noFill/>
        </p:spPr>
        <p:txBody>
          <a:bodyPr wrap="none" rtlCol="0">
            <a:spAutoFit/>
          </a:bodyPr>
          <a:lstStyle/>
          <a:p>
            <a:r>
              <a:rPr lang="en-US" sz="3200" dirty="0">
                <a:solidFill>
                  <a:schemeClr val="accent2">
                    <a:lumMod val="75000"/>
                  </a:schemeClr>
                </a:solidFill>
              </a:rPr>
              <a:t>25 minutes later the area is pitch dark</a:t>
            </a:r>
            <a:endParaRPr lang="tr-TR" sz="3200" dirty="0">
              <a:solidFill>
                <a:schemeClr val="accent2">
                  <a:lumMod val="75000"/>
                </a:schemeClr>
              </a:solidFill>
            </a:endParaRPr>
          </a:p>
        </p:txBody>
      </p:sp>
    </p:spTree>
    <p:extLst>
      <p:ext uri="{BB962C8B-B14F-4D97-AF65-F5344CB8AC3E}">
        <p14:creationId xmlns:p14="http://schemas.microsoft.com/office/powerpoint/2010/main" val="18451375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9185238-4465-4015-9D38-D89862B9B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DEDD9827-1583-4610-93F3-230CB68E0C37}"/>
              </a:ext>
            </a:extLst>
          </p:cNvPr>
          <p:cNvSpPr txBox="1"/>
          <p:nvPr/>
        </p:nvSpPr>
        <p:spPr>
          <a:xfrm>
            <a:off x="3999322" y="6131980"/>
            <a:ext cx="51551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3:26:30  Sun: -12,9°</a:t>
            </a:r>
          </a:p>
        </p:txBody>
      </p:sp>
    </p:spTree>
    <p:extLst>
      <p:ext uri="{BB962C8B-B14F-4D97-AF65-F5344CB8AC3E}">
        <p14:creationId xmlns:p14="http://schemas.microsoft.com/office/powerpoint/2010/main" val="15189806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ACC4B68-D578-4177-A3AC-D5813435E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AB74753-1210-4F04-8D2A-B971EBB00274}"/>
              </a:ext>
            </a:extLst>
          </p:cNvPr>
          <p:cNvSpPr txBox="1"/>
          <p:nvPr/>
        </p:nvSpPr>
        <p:spPr>
          <a:xfrm>
            <a:off x="3999323" y="6131980"/>
            <a:ext cx="505008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3:27  Sun: -12,8°</a:t>
            </a:r>
          </a:p>
        </p:txBody>
      </p:sp>
    </p:spTree>
    <p:extLst>
      <p:ext uri="{BB962C8B-B14F-4D97-AF65-F5344CB8AC3E}">
        <p14:creationId xmlns:p14="http://schemas.microsoft.com/office/powerpoint/2010/main" val="1430483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4F5E4DF-9040-494C-9E50-97D01C9A7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81E87663-6D84-4388-AF6B-5E15D9ADD896}"/>
              </a:ext>
            </a:extLst>
          </p:cNvPr>
          <p:cNvSpPr txBox="1"/>
          <p:nvPr/>
        </p:nvSpPr>
        <p:spPr>
          <a:xfrm>
            <a:off x="3999323" y="6131980"/>
            <a:ext cx="49870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3:28  Sun: -12,7°</a:t>
            </a:r>
          </a:p>
        </p:txBody>
      </p:sp>
    </p:spTree>
    <p:extLst>
      <p:ext uri="{BB962C8B-B14F-4D97-AF65-F5344CB8AC3E}">
        <p14:creationId xmlns:p14="http://schemas.microsoft.com/office/powerpoint/2010/main" val="27271039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197CA00-8DCC-4C14-BFCF-B93DBE1DF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0CEAA5A0-8160-4E38-8246-26E28D24F29C}"/>
              </a:ext>
            </a:extLst>
          </p:cNvPr>
          <p:cNvSpPr txBox="1"/>
          <p:nvPr/>
        </p:nvSpPr>
        <p:spPr>
          <a:xfrm>
            <a:off x="3683917" y="6141407"/>
            <a:ext cx="482416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3:28:30  Sun: -12,6°</a:t>
            </a:r>
          </a:p>
        </p:txBody>
      </p:sp>
      <p:sp>
        <p:nvSpPr>
          <p:cNvPr id="5" name="Metin kutusu 4">
            <a:extLst>
              <a:ext uri="{FF2B5EF4-FFF2-40B4-BE49-F238E27FC236}">
                <a16:creationId xmlns:a16="http://schemas.microsoft.com/office/drawing/2014/main" id="{22CEBD97-0D2A-44A5-9CB8-3796DA106F6C}"/>
              </a:ext>
            </a:extLst>
          </p:cNvPr>
          <p:cNvSpPr txBox="1"/>
          <p:nvPr/>
        </p:nvSpPr>
        <p:spPr>
          <a:xfrm>
            <a:off x="2613583" y="141245"/>
            <a:ext cx="616984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solidFill>
                <a:effectLst/>
                <a:uLnTx/>
                <a:uFillTx/>
                <a:latin typeface="Calibri" panose="020F0502020204030204"/>
                <a:ea typeface="+mn-ea"/>
                <a:cs typeface="+mn-cs"/>
              </a:rPr>
              <a:t>Imsak</a:t>
            </a:r>
            <a:r>
              <a:rPr kumimoji="0" lang="en-US" sz="2800" b="0" i="0" u="none" strike="noStrike" kern="1200" cap="none" spc="0" normalizeH="0" baseline="0" noProof="0" dirty="0">
                <a:ln>
                  <a:noFill/>
                </a:ln>
                <a:solidFill>
                  <a:srgbClr val="FFC000"/>
                </a:solidFill>
                <a:effectLst/>
                <a:uLnTx/>
                <a:uFillTx/>
                <a:latin typeface="Calibri" panose="020F0502020204030204"/>
                <a:ea typeface="+mn-ea"/>
                <a:cs typeface="+mn-cs"/>
              </a:rPr>
              <a:t>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Calibri" panose="020F0502020204030204"/>
                <a:ea typeface="+mn-ea"/>
                <a:cs typeface="+mn-cs"/>
              </a:rPr>
              <a:t>44 minutes after </a:t>
            </a:r>
            <a:r>
              <a:rPr kumimoji="0" lang="en-US" sz="2800" b="0" i="0" u="none" strike="noStrike" kern="1200" cap="none" spc="0" normalizeH="0" baseline="0" noProof="0" dirty="0" err="1">
                <a:ln>
                  <a:noFill/>
                </a:ln>
                <a:solidFill>
                  <a:srgbClr val="FFC000"/>
                </a:solidFill>
                <a:effectLst/>
                <a:uLnTx/>
                <a:uFillTx/>
                <a:latin typeface="Calibri" panose="020F0502020204030204"/>
                <a:ea typeface="+mn-ea"/>
                <a:cs typeface="+mn-cs"/>
              </a:rPr>
              <a:t>Diyanet</a:t>
            </a:r>
            <a:r>
              <a:rPr kumimoji="0" lang="en-US" sz="2800" b="0" i="0" u="none" strike="noStrike" kern="1200" cap="none" spc="0" normalizeH="0" baseline="0" noProof="0" dirty="0">
                <a:ln>
                  <a:noFill/>
                </a:ln>
                <a:solidFill>
                  <a:srgbClr val="FFC000"/>
                </a:solidFill>
                <a:effectLst/>
                <a:uLnTx/>
                <a:uFillTx/>
                <a:latin typeface="Calibri" panose="020F0502020204030204"/>
                <a:ea typeface="+mn-ea"/>
                <a:cs typeface="+mn-cs"/>
              </a:rPr>
              <a:t> and </a:t>
            </a:r>
            <a:r>
              <a:rPr kumimoji="0" lang="en-US" sz="2800" b="0" i="0" u="none" strike="noStrike" kern="1200" cap="none" spc="0" normalizeH="0" baseline="0" noProof="0" dirty="0" err="1">
                <a:ln>
                  <a:noFill/>
                </a:ln>
                <a:solidFill>
                  <a:srgbClr val="FFC000"/>
                </a:solidFill>
                <a:effectLst/>
                <a:uLnTx/>
                <a:uFillTx/>
                <a:latin typeface="Calibri" panose="020F0502020204030204"/>
                <a:ea typeface="+mn-ea"/>
                <a:cs typeface="+mn-cs"/>
              </a:rPr>
              <a:t>Mwl</a:t>
            </a:r>
            <a:endParaRPr kumimoji="0" lang="tr-TR" sz="2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833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69495E9-2992-4B03-BEB7-D20E33B7E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71C0C90E-C8AB-4FA5-819A-4AD82AA41129}"/>
              </a:ext>
            </a:extLst>
          </p:cNvPr>
          <p:cNvSpPr txBox="1"/>
          <p:nvPr/>
        </p:nvSpPr>
        <p:spPr>
          <a:xfrm>
            <a:off x="3999322" y="6131980"/>
            <a:ext cx="45455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3:29  Sun: -12,5°</a:t>
            </a:r>
          </a:p>
        </p:txBody>
      </p:sp>
    </p:spTree>
    <p:extLst>
      <p:ext uri="{BB962C8B-B14F-4D97-AF65-F5344CB8AC3E}">
        <p14:creationId xmlns:p14="http://schemas.microsoft.com/office/powerpoint/2010/main" val="33899043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8E4D72D-1244-4933-A628-3DE013844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7A14C689-A6A7-49EE-9CC8-5CEEA9798ED7}"/>
              </a:ext>
            </a:extLst>
          </p:cNvPr>
          <p:cNvSpPr txBox="1"/>
          <p:nvPr/>
        </p:nvSpPr>
        <p:spPr>
          <a:xfrm>
            <a:off x="3999323" y="6131980"/>
            <a:ext cx="494498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3:30  Sun: -12,4°</a:t>
            </a:r>
          </a:p>
        </p:txBody>
      </p:sp>
    </p:spTree>
    <p:extLst>
      <p:ext uri="{BB962C8B-B14F-4D97-AF65-F5344CB8AC3E}">
        <p14:creationId xmlns:p14="http://schemas.microsoft.com/office/powerpoint/2010/main" val="1948146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D6A63F3-D6F6-4972-A102-0692583D4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471E3006-ACD1-4671-9FDB-6BA8CAB563C4}"/>
              </a:ext>
            </a:extLst>
          </p:cNvPr>
          <p:cNvSpPr txBox="1"/>
          <p:nvPr/>
        </p:nvSpPr>
        <p:spPr>
          <a:xfrm>
            <a:off x="3999322" y="6131980"/>
            <a:ext cx="501855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3:31  Sun: -12,3°</a:t>
            </a:r>
          </a:p>
        </p:txBody>
      </p:sp>
    </p:spTree>
    <p:extLst>
      <p:ext uri="{BB962C8B-B14F-4D97-AF65-F5344CB8AC3E}">
        <p14:creationId xmlns:p14="http://schemas.microsoft.com/office/powerpoint/2010/main" val="3788459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640CA96-E214-4463-9668-B7009F50E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83309AA-05BA-4036-ABDF-4BBEB85E108E}"/>
              </a:ext>
            </a:extLst>
          </p:cNvPr>
          <p:cNvSpPr txBox="1"/>
          <p:nvPr/>
        </p:nvSpPr>
        <p:spPr>
          <a:xfrm>
            <a:off x="3999323" y="6131980"/>
            <a:ext cx="5365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3:31:30  Sun: -12,2°</a:t>
            </a:r>
          </a:p>
        </p:txBody>
      </p:sp>
    </p:spTree>
    <p:extLst>
      <p:ext uri="{BB962C8B-B14F-4D97-AF65-F5344CB8AC3E}">
        <p14:creationId xmlns:p14="http://schemas.microsoft.com/office/powerpoint/2010/main" val="11102136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A455030-DFF1-492C-8B88-D56027D6C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D51A30C1-5D39-414B-9BB4-3E1CC8F1F4E9}"/>
              </a:ext>
            </a:extLst>
          </p:cNvPr>
          <p:cNvSpPr txBox="1"/>
          <p:nvPr/>
        </p:nvSpPr>
        <p:spPr>
          <a:xfrm>
            <a:off x="3999322" y="6131980"/>
            <a:ext cx="47663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3:32  Sun: -12,1°</a:t>
            </a:r>
          </a:p>
        </p:txBody>
      </p:sp>
    </p:spTree>
    <p:extLst>
      <p:ext uri="{BB962C8B-B14F-4D97-AF65-F5344CB8AC3E}">
        <p14:creationId xmlns:p14="http://schemas.microsoft.com/office/powerpoint/2010/main" val="32065795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3CBD65A-4DFC-4E73-BA1E-19A902858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133164B7-69F8-43BD-88AE-48992870FABF}"/>
              </a:ext>
            </a:extLst>
          </p:cNvPr>
          <p:cNvSpPr txBox="1"/>
          <p:nvPr/>
        </p:nvSpPr>
        <p:spPr>
          <a:xfrm>
            <a:off x="3999322" y="6131980"/>
            <a:ext cx="470324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3:33  Sun: -12,0°</a:t>
            </a:r>
          </a:p>
        </p:txBody>
      </p:sp>
      <p:sp>
        <p:nvSpPr>
          <p:cNvPr id="5" name="Metin kutusu 4">
            <a:extLst>
              <a:ext uri="{FF2B5EF4-FFF2-40B4-BE49-F238E27FC236}">
                <a16:creationId xmlns:a16="http://schemas.microsoft.com/office/drawing/2014/main" id="{DE2146F3-2766-4D23-8BAB-63FD42840DFD}"/>
              </a:ext>
            </a:extLst>
          </p:cNvPr>
          <p:cNvSpPr txBox="1"/>
          <p:nvPr/>
        </p:nvSpPr>
        <p:spPr>
          <a:xfrm>
            <a:off x="4501720" y="114880"/>
            <a:ext cx="2911365" cy="523220"/>
          </a:xfrm>
          <a:prstGeom prst="rect">
            <a:avLst/>
          </a:prstGeom>
          <a:noFill/>
        </p:spPr>
        <p:txBody>
          <a:bodyPr wrap="square">
            <a:spAutoFit/>
          </a:bodyPr>
          <a:lstStyle/>
          <a:p>
            <a:r>
              <a:rPr lang="tr-TR" sz="2800" dirty="0" err="1">
                <a:solidFill>
                  <a:srgbClr val="FFC000"/>
                </a:solidFill>
              </a:rPr>
              <a:t>Nautical</a:t>
            </a:r>
            <a:r>
              <a:rPr lang="tr-TR" sz="2800" dirty="0">
                <a:solidFill>
                  <a:srgbClr val="FFC000"/>
                </a:solidFill>
              </a:rPr>
              <a:t> </a:t>
            </a:r>
            <a:r>
              <a:rPr lang="tr-TR" sz="2800" dirty="0" err="1">
                <a:solidFill>
                  <a:srgbClr val="FFC000"/>
                </a:solidFill>
              </a:rPr>
              <a:t>Twilight</a:t>
            </a:r>
            <a:endParaRPr lang="tr-TR" sz="2800" dirty="0">
              <a:solidFill>
                <a:srgbClr val="FFC000"/>
              </a:solidFill>
            </a:endParaRPr>
          </a:p>
        </p:txBody>
      </p:sp>
    </p:spTree>
    <p:extLst>
      <p:ext uri="{BB962C8B-B14F-4D97-AF65-F5344CB8AC3E}">
        <p14:creationId xmlns:p14="http://schemas.microsoft.com/office/powerpoint/2010/main" val="2499637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09BF389-05FB-4A5C-90F9-9B89A490B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FA92B012-E800-4557-A22D-3625D1B1A2A9}"/>
              </a:ext>
            </a:extLst>
          </p:cNvPr>
          <p:cNvSpPr txBox="1"/>
          <p:nvPr/>
        </p:nvSpPr>
        <p:spPr>
          <a:xfrm>
            <a:off x="3925437" y="6315959"/>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03:20      Sun: -14,8</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3796169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5DD89DA3-A47C-478B-BF77-521D64E7E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9451B31B-AFAB-4763-8298-6E4C87FD900B}"/>
              </a:ext>
            </a:extLst>
          </p:cNvPr>
          <p:cNvSpPr txBox="1"/>
          <p:nvPr/>
        </p:nvSpPr>
        <p:spPr>
          <a:xfrm>
            <a:off x="3999323" y="6131980"/>
            <a:ext cx="47978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3:36 Sun: -11,5°</a:t>
            </a:r>
          </a:p>
        </p:txBody>
      </p:sp>
    </p:spTree>
    <p:extLst>
      <p:ext uri="{BB962C8B-B14F-4D97-AF65-F5344CB8AC3E}">
        <p14:creationId xmlns:p14="http://schemas.microsoft.com/office/powerpoint/2010/main" val="22569739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8C3D119-02BA-4279-8CC7-D22A39FD8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360A788A-DEEC-4993-B7C9-DB57FE7883A1}"/>
              </a:ext>
            </a:extLst>
          </p:cNvPr>
          <p:cNvSpPr txBox="1"/>
          <p:nvPr/>
        </p:nvSpPr>
        <p:spPr>
          <a:xfrm>
            <a:off x="3999322" y="6131980"/>
            <a:ext cx="471375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3:40  Sun: -11,0°</a:t>
            </a:r>
          </a:p>
        </p:txBody>
      </p:sp>
    </p:spTree>
    <p:extLst>
      <p:ext uri="{BB962C8B-B14F-4D97-AF65-F5344CB8AC3E}">
        <p14:creationId xmlns:p14="http://schemas.microsoft.com/office/powerpoint/2010/main" val="10541637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4B93CB23-153D-4421-8152-EE9008D3C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23FEFD9A-1131-459A-A6C0-41986EDCE057}"/>
              </a:ext>
            </a:extLst>
          </p:cNvPr>
          <p:cNvSpPr txBox="1"/>
          <p:nvPr/>
        </p:nvSpPr>
        <p:spPr>
          <a:xfrm>
            <a:off x="3999322" y="6131980"/>
            <a:ext cx="46506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Hour</a:t>
            </a: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3:44  Sun: -10,5°</a:t>
            </a:r>
          </a:p>
        </p:txBody>
      </p:sp>
      <p:sp>
        <p:nvSpPr>
          <p:cNvPr id="7" name="Metin kutusu 6">
            <a:extLst>
              <a:ext uri="{FF2B5EF4-FFF2-40B4-BE49-F238E27FC236}">
                <a16:creationId xmlns:a16="http://schemas.microsoft.com/office/drawing/2014/main" id="{26D836C3-9CBA-40CF-A64F-18D1CB193B17}"/>
              </a:ext>
            </a:extLst>
          </p:cNvPr>
          <p:cNvSpPr txBox="1"/>
          <p:nvPr/>
        </p:nvSpPr>
        <p:spPr>
          <a:xfrm>
            <a:off x="2225870" y="248966"/>
            <a:ext cx="7740260" cy="1015663"/>
          </a:xfrm>
          <a:prstGeom prst="rect">
            <a:avLst/>
          </a:prstGeom>
          <a:noFill/>
        </p:spPr>
        <p:txBody>
          <a:bodyPr wrap="none" rtlCol="0">
            <a:spAutoFit/>
          </a:bodyPr>
          <a:lstStyle/>
          <a:p>
            <a:pPr algn="ctr"/>
            <a:r>
              <a:rPr lang="en-US" sz="3000" dirty="0">
                <a:solidFill>
                  <a:srgbClr val="FFC000"/>
                </a:solidFill>
              </a:rPr>
              <a:t>Result: The time of </a:t>
            </a:r>
            <a:r>
              <a:rPr lang="en-US" sz="3000" dirty="0" err="1">
                <a:solidFill>
                  <a:srgbClr val="FFC000"/>
                </a:solidFill>
              </a:rPr>
              <a:t>Imsak</a:t>
            </a:r>
            <a:r>
              <a:rPr lang="en-US" sz="3000" dirty="0">
                <a:solidFill>
                  <a:srgbClr val="FFC000"/>
                </a:solidFill>
              </a:rPr>
              <a:t> is between -12.5° -13° </a:t>
            </a:r>
            <a:endParaRPr lang="tr-TR" sz="3000" dirty="0">
              <a:solidFill>
                <a:srgbClr val="FFC000"/>
              </a:solidFill>
            </a:endParaRPr>
          </a:p>
          <a:p>
            <a:pPr algn="ctr"/>
            <a:r>
              <a:rPr lang="en-US" sz="3000" dirty="0">
                <a:solidFill>
                  <a:srgbClr val="FFC000"/>
                </a:solidFill>
              </a:rPr>
              <a:t>below the horizon, depending on your altitude</a:t>
            </a:r>
            <a:r>
              <a:rPr lang="en-US" sz="2800" dirty="0">
                <a:solidFill>
                  <a:srgbClr val="FFC000"/>
                </a:solidFill>
              </a:rPr>
              <a:t>.</a:t>
            </a:r>
            <a:endParaRPr lang="tr-TR" sz="2800" dirty="0">
              <a:solidFill>
                <a:srgbClr val="FFC000"/>
              </a:solidFill>
            </a:endParaRPr>
          </a:p>
        </p:txBody>
      </p:sp>
      <p:sp>
        <p:nvSpPr>
          <p:cNvPr id="8" name="Metin kutusu 7">
            <a:extLst>
              <a:ext uri="{FF2B5EF4-FFF2-40B4-BE49-F238E27FC236}">
                <a16:creationId xmlns:a16="http://schemas.microsoft.com/office/drawing/2014/main" id="{CDE06BA5-7C4D-442E-AD16-68AB4051F8E0}"/>
              </a:ext>
            </a:extLst>
          </p:cNvPr>
          <p:cNvSpPr txBox="1"/>
          <p:nvPr/>
        </p:nvSpPr>
        <p:spPr>
          <a:xfrm>
            <a:off x="85989" y="5128961"/>
            <a:ext cx="12020022" cy="861774"/>
          </a:xfrm>
          <a:prstGeom prst="rect">
            <a:avLst/>
          </a:prstGeom>
          <a:noFill/>
        </p:spPr>
        <p:txBody>
          <a:bodyPr wrap="none" rtlCol="0">
            <a:spAutoFit/>
          </a:bodyPr>
          <a:lstStyle/>
          <a:p>
            <a:pPr algn="ctr"/>
            <a:r>
              <a:rPr lang="en-US" sz="2500" dirty="0">
                <a:solidFill>
                  <a:schemeClr val="accent2">
                    <a:lumMod val="75000"/>
                  </a:schemeClr>
                </a:solidFill>
              </a:rPr>
              <a:t>This means: Prayers performed immediately after the call to prayer are outside the time</a:t>
            </a:r>
          </a:p>
          <a:p>
            <a:pPr algn="ctr"/>
            <a:r>
              <a:rPr lang="en-US" sz="2500" dirty="0" err="1">
                <a:solidFill>
                  <a:schemeClr val="accent2">
                    <a:lumMod val="75000"/>
                  </a:schemeClr>
                </a:solidFill>
              </a:rPr>
              <a:t>Imsak</a:t>
            </a:r>
            <a:r>
              <a:rPr lang="en-US" sz="2500" dirty="0">
                <a:solidFill>
                  <a:schemeClr val="accent2">
                    <a:lumMod val="75000"/>
                  </a:schemeClr>
                </a:solidFill>
              </a:rPr>
              <a:t> Time (</a:t>
            </a:r>
            <a:r>
              <a:rPr lang="en-US" sz="2500" dirty="0" err="1">
                <a:solidFill>
                  <a:schemeClr val="accent2">
                    <a:lumMod val="75000"/>
                  </a:schemeClr>
                </a:solidFill>
              </a:rPr>
              <a:t>Fecri</a:t>
            </a:r>
            <a:r>
              <a:rPr lang="en-US" sz="2500" dirty="0">
                <a:solidFill>
                  <a:schemeClr val="accent2">
                    <a:lumMod val="75000"/>
                  </a:schemeClr>
                </a:solidFill>
              </a:rPr>
              <a:t> </a:t>
            </a:r>
            <a:r>
              <a:rPr lang="en-US" sz="2500" dirty="0" err="1">
                <a:solidFill>
                  <a:schemeClr val="accent2">
                    <a:lumMod val="75000"/>
                  </a:schemeClr>
                </a:solidFill>
              </a:rPr>
              <a:t>Sadık</a:t>
            </a:r>
            <a:r>
              <a:rPr lang="en-US" sz="2500" dirty="0">
                <a:solidFill>
                  <a:schemeClr val="accent2">
                    <a:lumMod val="75000"/>
                  </a:schemeClr>
                </a:solidFill>
              </a:rPr>
              <a:t>): occurs 35 minutes later in winter and 45 minutes later in summer.</a:t>
            </a:r>
            <a:endParaRPr lang="tr-TR" sz="2500" dirty="0">
              <a:solidFill>
                <a:schemeClr val="accent2">
                  <a:lumMod val="75000"/>
                </a:schemeClr>
              </a:solidFill>
            </a:endParaRPr>
          </a:p>
        </p:txBody>
      </p:sp>
    </p:spTree>
    <p:extLst>
      <p:ext uri="{BB962C8B-B14F-4D97-AF65-F5344CB8AC3E}">
        <p14:creationId xmlns:p14="http://schemas.microsoft.com/office/powerpoint/2010/main" val="749118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61D5F71-AB18-4C6B-8AB5-183A10F73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etin kutusu 4">
            <a:extLst>
              <a:ext uri="{FF2B5EF4-FFF2-40B4-BE49-F238E27FC236}">
                <a16:creationId xmlns:a16="http://schemas.microsoft.com/office/drawing/2014/main" id="{5841E150-7A63-4CC9-9F30-BFE0D5DDA2C7}"/>
              </a:ext>
            </a:extLst>
          </p:cNvPr>
          <p:cNvSpPr txBox="1"/>
          <p:nvPr/>
        </p:nvSpPr>
        <p:spPr>
          <a:xfrm>
            <a:off x="3925437" y="6278253"/>
            <a:ext cx="4174541" cy="800219"/>
          </a:xfrm>
          <a:prstGeom prst="rect">
            <a:avLst/>
          </a:prstGeom>
          <a:noFill/>
        </p:spPr>
        <p:txBody>
          <a:bodyPr wrap="none" rtlCol="0">
            <a:spAutoFit/>
          </a:bodyPr>
          <a:lstStyle/>
          <a:p>
            <a:r>
              <a:rPr lang="tr-TR" sz="2800" dirty="0" err="1">
                <a:solidFill>
                  <a:schemeClr val="tx1">
                    <a:lumMod val="50000"/>
                    <a:lumOff val="50000"/>
                  </a:schemeClr>
                </a:solidFill>
              </a:rPr>
              <a:t>Hour</a:t>
            </a:r>
            <a:r>
              <a:rPr lang="tr-TR" sz="2800" dirty="0">
                <a:solidFill>
                  <a:schemeClr val="tx1">
                    <a:lumMod val="50000"/>
                    <a:lumOff val="50000"/>
                  </a:schemeClr>
                </a:solidFill>
              </a:rPr>
              <a:t> : 03:21      Sun: -14,7</a:t>
            </a:r>
            <a:r>
              <a:rPr lang="en-US" sz="2800" dirty="0">
                <a:solidFill>
                  <a:schemeClr val="tx1">
                    <a:lumMod val="50000"/>
                    <a:lumOff val="50000"/>
                  </a:schemeClr>
                </a:solidFill>
                <a:latin typeface="Courier New" panose="02070309020205020404" pitchFamily="49" charset="0"/>
              </a:rPr>
              <a:t>º</a:t>
            </a:r>
            <a:endParaRPr lang="tr-TR" sz="2800" dirty="0">
              <a:solidFill>
                <a:schemeClr val="tx1">
                  <a:lumMod val="50000"/>
                  <a:lumOff val="50000"/>
                </a:schemeClr>
              </a:solidFill>
            </a:endParaRPr>
          </a:p>
          <a:p>
            <a:endParaRPr lang="tr-TR" dirty="0"/>
          </a:p>
        </p:txBody>
      </p:sp>
    </p:spTree>
    <p:extLst>
      <p:ext uri="{BB962C8B-B14F-4D97-AF65-F5344CB8AC3E}">
        <p14:creationId xmlns:p14="http://schemas.microsoft.com/office/powerpoint/2010/main" val="384674355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1110</Words>
  <Application>Microsoft Office PowerPoint</Application>
  <PresentationFormat>Geniş ekran</PresentationFormat>
  <Paragraphs>114</Paragraphs>
  <Slides>82</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82</vt:i4>
      </vt:variant>
    </vt:vector>
  </HeadingPairs>
  <TitlesOfParts>
    <vt:vector size="89" baseType="lpstr">
      <vt:lpstr>Arial</vt:lpstr>
      <vt:lpstr>Calibri</vt:lpstr>
      <vt:lpstr>Calibri Light</vt:lpstr>
      <vt:lpstr>Comic Sans MS</vt:lpstr>
      <vt:lpstr>Courier New</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Rufai Çınar</dc:creator>
  <cp:lastModifiedBy>Rufai Çınar</cp:lastModifiedBy>
  <cp:revision>45</cp:revision>
  <dcterms:created xsi:type="dcterms:W3CDTF">2024-03-13T13:20:58Z</dcterms:created>
  <dcterms:modified xsi:type="dcterms:W3CDTF">2025-06-25T12:35:53Z</dcterms:modified>
</cp:coreProperties>
</file>