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82" r:id="rId3"/>
    <p:sldId id="338" r:id="rId4"/>
    <p:sldId id="425" r:id="rId5"/>
    <p:sldId id="281" r:id="rId6"/>
    <p:sldId id="337" r:id="rId7"/>
    <p:sldId id="285" r:id="rId8"/>
    <p:sldId id="339" r:id="rId9"/>
    <p:sldId id="395" r:id="rId10"/>
    <p:sldId id="396" r:id="rId11"/>
    <p:sldId id="397" r:id="rId12"/>
    <p:sldId id="398" r:id="rId13"/>
    <p:sldId id="394" r:id="rId14"/>
    <p:sldId id="393" r:id="rId15"/>
    <p:sldId id="392" r:id="rId16"/>
    <p:sldId id="391" r:id="rId17"/>
    <p:sldId id="341" r:id="rId18"/>
    <p:sldId id="402" r:id="rId19"/>
    <p:sldId id="405" r:id="rId20"/>
    <p:sldId id="408" r:id="rId21"/>
    <p:sldId id="407" r:id="rId22"/>
    <p:sldId id="406" r:id="rId23"/>
    <p:sldId id="403" r:id="rId24"/>
    <p:sldId id="404" r:id="rId25"/>
    <p:sldId id="399" r:id="rId26"/>
    <p:sldId id="400" r:id="rId27"/>
    <p:sldId id="401" r:id="rId28"/>
    <p:sldId id="349" r:id="rId29"/>
    <p:sldId id="414" r:id="rId30"/>
    <p:sldId id="413" r:id="rId31"/>
    <p:sldId id="412" r:id="rId32"/>
    <p:sldId id="411" r:id="rId33"/>
    <p:sldId id="410" r:id="rId34"/>
    <p:sldId id="409" r:id="rId35"/>
    <p:sldId id="361" r:id="rId36"/>
    <p:sldId id="424" r:id="rId37"/>
    <p:sldId id="423" r:id="rId38"/>
    <p:sldId id="422" r:id="rId39"/>
    <p:sldId id="421" r:id="rId40"/>
    <p:sldId id="420" r:id="rId41"/>
    <p:sldId id="419" r:id="rId42"/>
    <p:sldId id="418" r:id="rId43"/>
    <p:sldId id="417" r:id="rId44"/>
    <p:sldId id="416" r:id="rId45"/>
    <p:sldId id="415" r:id="rId46"/>
    <p:sldId id="374" r:id="rId47"/>
    <p:sldId id="379" r:id="rId48"/>
    <p:sldId id="377" r:id="rId49"/>
    <p:sldId id="386" r:id="rId50"/>
    <p:sldId id="335" r:id="rId5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2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1A436-BD0C-477A-A8F9-DD46499D4DB2}" type="datetimeFigureOut">
              <a:rPr lang="tr-TR" smtClean="0"/>
              <a:t>25.06.2025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09C3B-0630-43C4-93E8-487C1B026B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765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6B6F8F-9956-4D53-B920-30B8DEF94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63C1701-7093-47F5-BDA3-643EA7D2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407DA3-C09D-472A-9067-9D6E1F5E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25.06.2025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E44BBDA-44E3-4FCE-82F4-A4AAE103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08D9A0D-436E-4217-991A-302457390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284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2D7FC5-C89C-404D-8FE8-440156552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3E3D902-0698-4D1B-9CEB-CE6B1B3CA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54948B5-AF3C-4F38-8C10-8C172E20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25.06.2025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ABBC4EF-E4D9-4F45-8762-875F89C4A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2DDBCCF-9422-4728-B0FC-92FF5873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84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6766883-545D-4CDD-851C-0076F0A17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3C6FE39-BCE1-4729-BC5F-6184C9AA0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FC55695-CD16-43B2-B703-D1A47EF6C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25.06.2025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9961687-7857-4E70-8617-53057C9BF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25E1888-A0E2-470D-B893-FF7DC23C9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832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CC9A275-21A4-47D8-B536-97F64908F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90A30EB-45A8-4EED-B503-3A8E0E0E3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4FB5B17-AC39-4CE8-A37F-AF1B04518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25.06.2025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526DBB4-D547-4A0D-BE86-B62D0A99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CCC7D79-F675-4317-A12D-60AB18B9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829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AFB6E0-CBDB-4A55-8B79-3F11A3F75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9823B85-2F2A-4F57-A47F-6EE76B735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6255162-A290-4B4D-B08E-487F7DD50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25.06.2025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ED19C21-720F-4712-AC8F-D5E14348D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4FFFEED-563D-4414-89CC-2D5F0D3B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3662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7D6C1E-0197-4BA1-9324-0AAFD7492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26437C1-0D32-4451-A1CF-6595F0F0F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62FFDDA-60ED-4226-BFB9-2008076D9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41EEA8D-EBD8-4B1D-A7F6-D2979FABA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25.06.2025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B97C6A6-9BF1-493F-B934-D3FFAE4F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E0EA4A7-A7EE-42F1-A810-47D79A606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240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75E761-9616-4E6A-918D-CFD300397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844AF05-CF4E-47BB-8DEC-8B088552A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5D40486-2EEF-49B2-B903-CB302C164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7B6E652-B10F-41DF-858E-7AC7DA7B5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B7B8324-98F3-4B1A-AF83-3E87C435B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02DBA3E3-6363-4F06-8629-FE490DD00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25.06.2025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7A45B5CA-9D10-4A64-B4E3-558C2D1AB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8D0C764B-398C-4ACF-8843-5B3CE3392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159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5BEE1B-30E3-40D5-9009-85F9FF25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9980192-64B5-4021-AA98-ECE6B64B7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25.06.2025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C7E3446-CFFE-43D5-8AE8-EBBB2417D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4110B6F-9C0D-408B-91D6-E0A42765C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5431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9CE9C9E-C196-468D-91B0-1B520005C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25.06.2025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7FB3241-74C6-45AE-B4EB-1F84B42B8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8D497A7-7DA4-4F2E-B288-BFAD8DA9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8382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506F15-DF12-4487-B6CF-9A2403ED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4A05C6F-ED3F-46A4-81C9-28BCB7B21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68C0529-44BE-4228-900D-B51C35A41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1E1F58-ECEC-4018-846F-BC4628E0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25.06.2025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A221F54-3BF3-4C7F-BAF0-753E33F6A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471DBD5-0069-42A6-BE01-B277EE26A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17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22E4D6-60AA-4309-BA8F-A08AF059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AD9FF92-94F6-4138-93AC-F15F58A9A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352A61C-6013-4A0D-89E6-B8BAE8A74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93DAC99-A742-4B6E-BFE6-39D4658F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25.06.2025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CA8F874-2D3D-4329-AF73-F85C6BFD9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A50E262-42C7-4824-B303-344410AFE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22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7AE18AB7-BFFA-4336-9A7B-AFFAAD6E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F22ADE4-D0CF-4194-8074-F42E60960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BBE86C8-7EC5-4530-83D5-59987710D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5573E-ADDD-409F-BAAE-64C144306491}" type="datetimeFigureOut">
              <a:rPr lang="tr-TR" smtClean="0"/>
              <a:t>25.06.2025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AA824FB-AE8A-4212-AFB8-06E38791E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C7D71C2-C4FA-43DA-BEF7-BEF80620F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370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5922E6E7-4EFD-4917-B331-670796F90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069D9BB0-D80B-4794-B8C6-64693CA3566B}"/>
              </a:ext>
            </a:extLst>
          </p:cNvPr>
          <p:cNvSpPr txBox="1"/>
          <p:nvPr/>
        </p:nvSpPr>
        <p:spPr>
          <a:xfrm>
            <a:off x="6312310" y="7570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59055A7-201F-4CFD-A3DB-B51EA1E314C7}"/>
              </a:ext>
            </a:extLst>
          </p:cNvPr>
          <p:cNvSpPr txBox="1"/>
          <p:nvPr/>
        </p:nvSpPr>
        <p:spPr>
          <a:xfrm>
            <a:off x="2439137" y="3429000"/>
            <a:ext cx="74907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dirty="0" err="1">
                <a:solidFill>
                  <a:srgbClr val="92D050"/>
                </a:solidFill>
              </a:rPr>
              <a:t>Observ</a:t>
            </a:r>
            <a:r>
              <a:rPr lang="tr-TR" sz="3000" dirty="0">
                <a:solidFill>
                  <a:srgbClr val="92D050"/>
                </a:solidFill>
              </a:rPr>
              <a:t>: Rufai ÇINAR</a:t>
            </a:r>
          </a:p>
          <a:p>
            <a:pPr algn="ctr"/>
            <a:r>
              <a:rPr lang="en-US" sz="3000" dirty="0">
                <a:solidFill>
                  <a:srgbClr val="92D050"/>
                </a:solidFill>
              </a:rPr>
              <a:t>Geophysical </a:t>
            </a:r>
            <a:r>
              <a:rPr lang="en-US" sz="3000" dirty="0" err="1">
                <a:solidFill>
                  <a:srgbClr val="92D050"/>
                </a:solidFill>
              </a:rPr>
              <a:t>Eng</a:t>
            </a:r>
            <a:r>
              <a:rPr lang="tr-TR" sz="3000" dirty="0">
                <a:solidFill>
                  <a:srgbClr val="92D050"/>
                </a:solidFill>
              </a:rPr>
              <a:t>.</a:t>
            </a:r>
            <a:r>
              <a:rPr lang="en-US" sz="3000" dirty="0">
                <a:solidFill>
                  <a:srgbClr val="92D050"/>
                </a:solidFill>
              </a:rPr>
              <a:t> Erzurum Regional Directorate</a:t>
            </a:r>
            <a:endParaRPr lang="tr-TR" sz="3000" dirty="0">
              <a:solidFill>
                <a:srgbClr val="92D050"/>
              </a:solidFill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D66E9A1-4CAB-4E23-86A1-BAA569310D8A}"/>
              </a:ext>
            </a:extLst>
          </p:cNvPr>
          <p:cNvSpPr txBox="1"/>
          <p:nvPr/>
        </p:nvSpPr>
        <p:spPr>
          <a:xfrm>
            <a:off x="2532080" y="5593084"/>
            <a:ext cx="73048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000" dirty="0">
                <a:solidFill>
                  <a:srgbClr val="FFC000"/>
                </a:solidFill>
              </a:rPr>
              <a:t>Observation Location: Erzurum </a:t>
            </a:r>
            <a:r>
              <a:rPr lang="fr-FR" sz="3000" dirty="0" err="1">
                <a:solidFill>
                  <a:srgbClr val="FFC000"/>
                </a:solidFill>
              </a:rPr>
              <a:t>Börekli</a:t>
            </a:r>
            <a:r>
              <a:rPr lang="fr-FR" sz="3000" dirty="0">
                <a:solidFill>
                  <a:srgbClr val="FFC000"/>
                </a:solidFill>
              </a:rPr>
              <a:t> Village</a:t>
            </a:r>
          </a:p>
          <a:p>
            <a:pPr algn="ctr"/>
            <a:r>
              <a:rPr lang="fr-FR" sz="3000" dirty="0">
                <a:solidFill>
                  <a:srgbClr val="FFC000"/>
                </a:solidFill>
              </a:rPr>
              <a:t>Observation Date: </a:t>
            </a:r>
            <a:r>
              <a:rPr lang="fr-FR" sz="3000" dirty="0" err="1">
                <a:solidFill>
                  <a:srgbClr val="FFC000"/>
                </a:solidFill>
              </a:rPr>
              <a:t>October</a:t>
            </a:r>
            <a:r>
              <a:rPr lang="fr-FR" sz="3000" dirty="0">
                <a:solidFill>
                  <a:srgbClr val="FFC000"/>
                </a:solidFill>
              </a:rPr>
              <a:t> 18, 2020</a:t>
            </a:r>
            <a:endParaRPr lang="tr-TR" sz="3000" dirty="0">
              <a:solidFill>
                <a:srgbClr val="FFC000"/>
              </a:solidFill>
            </a:endParaRP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69008686-D519-4816-B180-B8F97A5E3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73" y="0"/>
            <a:ext cx="8707452" cy="10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7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DBCF526-734F-41BD-B427-E9053C82F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18:01  Sun: -6,5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982381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DC35954-171F-4706-8B51-5014E2B41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18:02  Sun: -6,7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2091400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1A48F82-2FF0-4C52-B395-A6B3F2814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18:03  Sun: -6,9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3623568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DC60AF0-2D17-40A2-A142-252E536D0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 18:04  Sun: -7,1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1820111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909FE08-9C55-475B-A529-957BF74A7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18:05  Sun: -7,3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723044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A8250F9-B3B6-4100-893B-B133E28EE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18:06  Sun: -7,5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2634770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43835B9-2CEC-4643-8D22-73A9C3346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 18:07  Sun: -7,7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1874390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A92194E-D260-4451-9CE3-ED4EDF941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18:08  Sun: -7,9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1490095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AB50236-3E09-48EF-A366-5A0F649D9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18:09  Sun: -8,1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4165017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38900EC-5B6F-4EE0-BC12-D9CF89041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18:10  Sun: -8,3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434582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D1277871-8623-4F42-B619-F56CBD23A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23B3AE44-C801-4218-9D89-E2426D538938}"/>
              </a:ext>
            </a:extLst>
          </p:cNvPr>
          <p:cNvCxnSpPr>
            <a:cxnSpLocks/>
          </p:cNvCxnSpPr>
          <p:nvPr/>
        </p:nvCxnSpPr>
        <p:spPr>
          <a:xfrm>
            <a:off x="369939" y="1905983"/>
            <a:ext cx="3066681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5AE27D86-74E6-435B-95B1-3FB120F71739}"/>
              </a:ext>
            </a:extLst>
          </p:cNvPr>
          <p:cNvCxnSpPr>
            <a:cxnSpLocks/>
          </p:cNvCxnSpPr>
          <p:nvPr/>
        </p:nvCxnSpPr>
        <p:spPr>
          <a:xfrm>
            <a:off x="1363406" y="3082686"/>
            <a:ext cx="3529595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75586480-BCD6-49F0-8CCB-644AD1BBC115}"/>
              </a:ext>
            </a:extLst>
          </p:cNvPr>
          <p:cNvCxnSpPr>
            <a:cxnSpLocks/>
          </p:cNvCxnSpPr>
          <p:nvPr/>
        </p:nvCxnSpPr>
        <p:spPr>
          <a:xfrm>
            <a:off x="7860244" y="2262650"/>
            <a:ext cx="348519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976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23102A1-BCC8-4908-AB28-B8BC1172F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18:11  Sun: -8,5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1583479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5CFBB3E-D3B3-4F7D-879A-6A0704A24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18:12  Sun: -8,7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938580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2246597-0B95-4C73-BE03-863CFA528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18:13  Sun: -8,9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722142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76E3B08-DF4E-4A93-AF76-C27F65BEF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18:14  Sun: -9,0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2445254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16C524C-06BC-4246-A118-3A0AEB120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18:15  Sun: -9,2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23449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FE8C38E-8982-492B-9C93-AD700E331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18:16  Sun: -9,4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4120772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7160CE5-FA68-44EC-8DBB-43A540635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18:17  Sun: -9,6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4275423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31FEFDB-6F8A-4D39-A4D0-A258CB62A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18:18  Sun: -9,8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3205329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65699BE-2524-40B4-98DD-327E13D72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604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18:19  Sun: -10,0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3671658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498A963-6596-420F-8CCD-10730FDF5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909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18:20  Sun: -10,2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878460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49D6C3C-E57A-47A3-9F45-1B7FE910E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29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94DAB3F-3375-4343-B620-DA000F6AA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0" y="6207237"/>
            <a:ext cx="47897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18:21  Sun: -10,4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3896780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C09A6FD-7765-48C8-A64A-9B82C9287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18:22  Sun: -10,6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4241569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D86116D-9422-40B8-ADDB-215997315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18:23  Sun: -10,8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4049268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7224414-79A5-4B9C-A74F-22BAF4317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18:24  Sun: -11,0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907029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CFA8A33-842B-4EDB-9CC0-01B6E6194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18:25  Sun: -11,1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3899222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D378CFD-6BC3-4347-8311-AB5DD817C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18:26  Sun: -11,3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1560841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7C3222D-52E0-4B96-9F4F-AA9339D73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18:27  Sun: -11,5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2195170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8184E1D-C9A9-4E38-B2B7-50741B637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18:28  Sun: -11,7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2355168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39779B7-78FF-4784-A552-D454282E7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18:29  Sun: -11,9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4185908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EA014AA-0BF6-477B-9BAA-D110C86D9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18:30  Sun: -12,1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F8D5ACE-9BD7-486E-BB47-DFE21FDE5090}"/>
              </a:ext>
            </a:extLst>
          </p:cNvPr>
          <p:cNvSpPr txBox="1"/>
          <p:nvPr/>
        </p:nvSpPr>
        <p:spPr>
          <a:xfrm>
            <a:off x="2873829" y="65988"/>
            <a:ext cx="6651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France Maliki Community </a:t>
            </a:r>
            <a:r>
              <a:rPr kumimoji="0" lang="tr-T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isha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</a:t>
            </a: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-12° 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EAB5C7A-D621-4318-AD94-F0CE4F0168C8}"/>
              </a:ext>
            </a:extLst>
          </p:cNvPr>
          <p:cNvSpPr txBox="1"/>
          <p:nvPr/>
        </p:nvSpPr>
        <p:spPr>
          <a:xfrm>
            <a:off x="4300989" y="5653239"/>
            <a:ext cx="35900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dirty="0" err="1">
                <a:solidFill>
                  <a:srgbClr val="92D050"/>
                </a:solidFill>
              </a:rPr>
              <a:t>Nagutial</a:t>
            </a:r>
            <a:r>
              <a:rPr lang="tr-TR" sz="3000" dirty="0">
                <a:solidFill>
                  <a:srgbClr val="92D050"/>
                </a:solidFill>
              </a:rPr>
              <a:t> </a:t>
            </a:r>
            <a:r>
              <a:rPr lang="tr-TR" sz="3000" dirty="0" err="1">
                <a:solidFill>
                  <a:srgbClr val="92D050"/>
                </a:solidFill>
              </a:rPr>
              <a:t>dawn</a:t>
            </a:r>
            <a:r>
              <a:rPr lang="tr-TR" sz="3000" dirty="0">
                <a:solidFill>
                  <a:srgbClr val="92D050"/>
                </a:solidFill>
              </a:rPr>
              <a:t> </a:t>
            </a:r>
            <a:r>
              <a:rPr lang="tr-TR" sz="3000" dirty="0" err="1">
                <a:solidFill>
                  <a:srgbClr val="92D050"/>
                </a:solidFill>
              </a:rPr>
              <a:t>ending</a:t>
            </a:r>
            <a:endParaRPr lang="tr-TR" sz="3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15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DED3C87-6BD6-4208-BCDB-6254A2695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27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256809A-ADBE-4E26-AE89-7570C40B6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18:31  Sun: -12,3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12016770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CC2CCF1-8885-4668-9BA4-76FCCCD9D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18:32  Sun: -12,5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95DA1F1-A78C-48DA-8DE4-E66B0476FC1D}"/>
              </a:ext>
            </a:extLst>
          </p:cNvPr>
          <p:cNvSpPr txBox="1"/>
          <p:nvPr/>
        </p:nvSpPr>
        <p:spPr>
          <a:xfrm>
            <a:off x="3113266" y="65988"/>
            <a:ext cx="59654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Errufai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Isha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-12.5° </a:t>
            </a: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hour 01 minutes after sunset</a:t>
            </a: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724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60AC1F7-F221-4DF0-B538-8C632DAAA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18:33  Sun: -12,7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31817151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A133A35-58F5-4772-B0DB-49E803E21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18:34  Sun: -12,9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25766273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16A56F8-F2F7-4553-BE6B-9116F151F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18:35  Sun: -13,1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11591222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5EE1FE9-DF60-41F5-AE97-6B153A163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18:40  Sun: -14,0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3734521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6EC15DD-DCD9-4D28-AAE0-EF0427982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18:45  Sun: -15,0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5465456-1AB7-4819-864F-782580FF640F}"/>
              </a:ext>
            </a:extLst>
          </p:cNvPr>
          <p:cNvSpPr txBox="1"/>
          <p:nvPr/>
        </p:nvSpPr>
        <p:spPr>
          <a:xfrm>
            <a:off x="3518460" y="228657"/>
            <a:ext cx="44429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 America Islamic </a:t>
            </a: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ommunity</a:t>
            </a: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Isha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​​time - 15.0°</a:t>
            </a:r>
            <a:endParaRPr lang="tr-TR" sz="3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095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2BEF8B1-F5DB-4920-BE91-C14582A2A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18:50  Sun: -16,0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20216265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4EA4968-8D45-4FC8-9F1B-C67338522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18:56  Sun: -17,0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542C622-7F55-401D-88BC-D60D8EB664FB}"/>
              </a:ext>
            </a:extLst>
          </p:cNvPr>
          <p:cNvSpPr txBox="1"/>
          <p:nvPr/>
        </p:nvSpPr>
        <p:spPr>
          <a:xfrm>
            <a:off x="2766019" y="115000"/>
            <a:ext cx="700972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Diyanet yatsı -17.0°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dirty="0">
                <a:solidFill>
                  <a:srgbClr val="FF0000"/>
                </a:solidFill>
                <a:latin typeface="Calibri" panose="020F0502020204030204"/>
              </a:rPr>
              <a:t>Gün batışından 1 saat 25 sonra</a:t>
            </a:r>
            <a:r>
              <a:rPr kumimoji="0" lang="tr-TR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80044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24E1F03-2FC6-4EE0-8FEB-61D5766E2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19:01  Sun: -18,0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434EB24-97A9-4731-9CB1-243855855298}"/>
              </a:ext>
            </a:extLst>
          </p:cNvPr>
          <p:cNvSpPr txBox="1"/>
          <p:nvPr/>
        </p:nvSpPr>
        <p:spPr>
          <a:xfrm>
            <a:off x="2766019" y="115000"/>
            <a:ext cx="70097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Pitch Dark Beginning 21:34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hour 30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after sunset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 ended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24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B26915D3-70D2-4054-93FC-899733217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F101341-F177-4AE0-AE6C-C86EF0E7C473}"/>
              </a:ext>
            </a:extLst>
          </p:cNvPr>
          <p:cNvSpPr txBox="1"/>
          <p:nvPr/>
        </p:nvSpPr>
        <p:spPr>
          <a:xfrm>
            <a:off x="642043" y="4712462"/>
            <a:ext cx="11549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When Gabriel as the imam of the Kaaba became the imam and led the prayer,</a:t>
            </a:r>
            <a:endParaRPr lang="tr-TR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 the expression "When the dawn disappears" was used for the time of </a:t>
            </a:r>
            <a:r>
              <a:rPr lang="en-US" sz="24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Isha</a:t>
            </a:r>
            <a:r>
              <a:rPr lang="en-U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 and</a:t>
            </a:r>
            <a:endParaRPr lang="tr-TR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 according to Ibn Omar, the Prophet said "The dawn is redness"</a:t>
            </a:r>
            <a:r>
              <a:rPr lang="tr-TR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2249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D946585-E270-4ECD-ABF1-16CE186D0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26D836C3-9CBA-40CF-A64F-18D1CB193B17}"/>
              </a:ext>
            </a:extLst>
          </p:cNvPr>
          <p:cNvSpPr txBox="1"/>
          <p:nvPr/>
        </p:nvSpPr>
        <p:spPr>
          <a:xfrm>
            <a:off x="1885883" y="207389"/>
            <a:ext cx="77122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solidFill>
                  <a:srgbClr val="92D050"/>
                </a:solidFill>
              </a:rPr>
              <a:t>As a result, depending on your altitude, </a:t>
            </a:r>
            <a:endParaRPr lang="tr-TR" sz="3000" dirty="0">
              <a:solidFill>
                <a:srgbClr val="92D050"/>
              </a:solidFill>
            </a:endParaRPr>
          </a:p>
          <a:p>
            <a:pPr algn="ctr"/>
            <a:r>
              <a:rPr lang="en-US" sz="3000" dirty="0">
                <a:solidFill>
                  <a:srgbClr val="92D050"/>
                </a:solidFill>
              </a:rPr>
              <a:t>the time for the evening redness to disappear is </a:t>
            </a:r>
            <a:endParaRPr lang="tr-TR" sz="3000" dirty="0">
              <a:solidFill>
                <a:srgbClr val="92D050"/>
              </a:solidFill>
            </a:endParaRPr>
          </a:p>
          <a:p>
            <a:pPr algn="ctr"/>
            <a:r>
              <a:rPr lang="en-US" sz="3000" dirty="0">
                <a:solidFill>
                  <a:srgbClr val="92D050"/>
                </a:solidFill>
              </a:rPr>
              <a:t>Between</a:t>
            </a:r>
            <a:r>
              <a:rPr lang="tr-TR" sz="3000" dirty="0">
                <a:solidFill>
                  <a:srgbClr val="92D050"/>
                </a:solidFill>
              </a:rPr>
              <a:t> </a:t>
            </a:r>
            <a:r>
              <a:rPr lang="en-US" sz="3000" dirty="0">
                <a:solidFill>
                  <a:srgbClr val="92D050"/>
                </a:solidFill>
              </a:rPr>
              <a:t> -12.0°-12.5°</a:t>
            </a:r>
            <a:r>
              <a:rPr lang="tr-TR" sz="3000" dirty="0">
                <a:solidFill>
                  <a:srgbClr val="92D050"/>
                </a:solidFill>
              </a:rPr>
              <a:t> </a:t>
            </a:r>
            <a:r>
              <a:rPr lang="en-US" sz="3000" dirty="0">
                <a:solidFill>
                  <a:srgbClr val="92D050"/>
                </a:solidFill>
              </a:rPr>
              <a:t>below the horizon.</a:t>
            </a:r>
            <a:endParaRPr lang="tr-TR" sz="3000" dirty="0">
              <a:solidFill>
                <a:srgbClr val="92D050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DE06BA5-7C4D-442E-AD16-68AB4051F8E0}"/>
              </a:ext>
            </a:extLst>
          </p:cNvPr>
          <p:cNvSpPr txBox="1"/>
          <p:nvPr/>
        </p:nvSpPr>
        <p:spPr>
          <a:xfrm>
            <a:off x="1637462" y="5116317"/>
            <a:ext cx="93668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This result shows that the evening prayer, which is performed approximately 30 minutes before the </a:t>
            </a:r>
            <a:r>
              <a:rPr lang="en-US" sz="3000" dirty="0" err="1">
                <a:solidFill>
                  <a:schemeClr val="accent2">
                    <a:lumMod val="75000"/>
                  </a:schemeClr>
                </a:solidFill>
              </a:rPr>
              <a:t>Isha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 adhan, is performed outside of the time.</a:t>
            </a:r>
            <a:endParaRPr lang="tr-TR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1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8A9C5B3-1977-4E72-803E-2C4BA744C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0279F6AA-156C-4466-B2F8-CF6BE29AE21F}"/>
              </a:ext>
            </a:extLst>
          </p:cNvPr>
          <p:cNvSpPr txBox="1"/>
          <p:nvPr/>
        </p:nvSpPr>
        <p:spPr>
          <a:xfrm>
            <a:off x="1757208" y="0"/>
            <a:ext cx="88729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dirty="0">
                <a:solidFill>
                  <a:srgbClr val="FFFF00"/>
                </a:solidFill>
              </a:rPr>
              <a:t>Erzurum West Börekli </a:t>
            </a:r>
            <a:r>
              <a:rPr lang="tr-TR" sz="3200" dirty="0" err="1">
                <a:solidFill>
                  <a:srgbClr val="FFFF00"/>
                </a:solidFill>
              </a:rPr>
              <a:t>village</a:t>
            </a:r>
            <a:r>
              <a:rPr lang="tr-TR" sz="3200" dirty="0">
                <a:solidFill>
                  <a:srgbClr val="FFFF00"/>
                </a:solidFill>
              </a:rPr>
              <a:t> </a:t>
            </a:r>
            <a:r>
              <a:rPr lang="tr-TR" sz="3200" dirty="0" err="1">
                <a:solidFill>
                  <a:srgbClr val="FFFF00"/>
                </a:solidFill>
              </a:rPr>
              <a:t>ridge</a:t>
            </a:r>
            <a:r>
              <a:rPr lang="tr-TR" sz="3200" dirty="0">
                <a:solidFill>
                  <a:srgbClr val="FFFF00"/>
                </a:solidFill>
              </a:rPr>
              <a:t> </a:t>
            </a:r>
            <a:r>
              <a:rPr lang="tr-TR" sz="3200" dirty="0" err="1">
                <a:solidFill>
                  <a:srgbClr val="FFFF00"/>
                </a:solidFill>
              </a:rPr>
              <a:t>Night</a:t>
            </a:r>
            <a:r>
              <a:rPr lang="tr-TR" sz="32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tr-TR" sz="3200" dirty="0">
                <a:solidFill>
                  <a:srgbClr val="FFFF00"/>
                </a:solidFill>
              </a:rPr>
              <a:t>Observation-2020 </a:t>
            </a:r>
            <a:r>
              <a:rPr lang="tr-TR" sz="3200" dirty="0" err="1">
                <a:solidFill>
                  <a:srgbClr val="FFFF00"/>
                </a:solidFill>
              </a:rPr>
              <a:t>Altitude</a:t>
            </a:r>
            <a:r>
              <a:rPr lang="tr-TR" sz="3200" dirty="0">
                <a:solidFill>
                  <a:srgbClr val="FFFF00"/>
                </a:solidFill>
              </a:rPr>
              <a:t>: 2110 </a:t>
            </a:r>
            <a:r>
              <a:rPr lang="tr-TR" sz="3200" dirty="0" err="1">
                <a:solidFill>
                  <a:srgbClr val="FFFF00"/>
                </a:solidFill>
              </a:rPr>
              <a:t>Plain</a:t>
            </a:r>
            <a:r>
              <a:rPr lang="tr-TR" sz="3200" dirty="0">
                <a:solidFill>
                  <a:srgbClr val="FFFF00"/>
                </a:solidFill>
              </a:rPr>
              <a:t> </a:t>
            </a:r>
            <a:r>
              <a:rPr lang="tr-TR" sz="3200" dirty="0" err="1">
                <a:solidFill>
                  <a:srgbClr val="FFFF00"/>
                </a:solidFill>
              </a:rPr>
              <a:t>altitude</a:t>
            </a:r>
            <a:r>
              <a:rPr lang="tr-TR" sz="3200" dirty="0">
                <a:solidFill>
                  <a:srgbClr val="FFFF00"/>
                </a:solidFill>
              </a:rPr>
              <a:t> 1950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A0F06BC-A223-46CD-B402-F48A1C60837F}"/>
              </a:ext>
            </a:extLst>
          </p:cNvPr>
          <p:cNvSpPr txBox="1"/>
          <p:nvPr/>
        </p:nvSpPr>
        <p:spPr>
          <a:xfrm>
            <a:off x="7660730" y="5692878"/>
            <a:ext cx="38343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000" dirty="0" err="1">
                <a:solidFill>
                  <a:srgbClr val="FFFF00"/>
                </a:solidFill>
              </a:rPr>
              <a:t>Date</a:t>
            </a:r>
            <a:r>
              <a:rPr lang="tr-TR" sz="3000" dirty="0">
                <a:solidFill>
                  <a:srgbClr val="FFFF00"/>
                </a:solidFill>
              </a:rPr>
              <a:t>: </a:t>
            </a:r>
            <a:r>
              <a:rPr lang="tr-TR" sz="3000" dirty="0" err="1">
                <a:solidFill>
                  <a:srgbClr val="FFFF00"/>
                </a:solidFill>
              </a:rPr>
              <a:t>October</a:t>
            </a:r>
            <a:r>
              <a:rPr lang="tr-TR" sz="3000" dirty="0">
                <a:solidFill>
                  <a:srgbClr val="FFFF00"/>
                </a:solidFill>
              </a:rPr>
              <a:t> 18, 2020</a:t>
            </a:r>
          </a:p>
        </p:txBody>
      </p:sp>
    </p:spTree>
    <p:extLst>
      <p:ext uri="{BB962C8B-B14F-4D97-AF65-F5344CB8AC3E}">
        <p14:creationId xmlns:p14="http://schemas.microsoft.com/office/powerpoint/2010/main" val="1957950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4D1530DB-FBA0-404B-BB81-06E76ACD6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17:58  Sun: -6,0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EB809FA-E0C5-4167-8F1F-76D821DEF00C}"/>
              </a:ext>
            </a:extLst>
          </p:cNvPr>
          <p:cNvSpPr txBox="1"/>
          <p:nvPr/>
        </p:nvSpPr>
        <p:spPr>
          <a:xfrm>
            <a:off x="4240004" y="87182"/>
            <a:ext cx="31463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Sunset: 17:31 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 minutes later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355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25C43B0-D7E2-4878-9827-909EEBD40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17:59  Sun: -6,2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1316747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A5C229D-0A64-4D20-ACF3-300E9EAB3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CF4D48-BF9C-42A2-A764-6C0C48CD8EC6}"/>
              </a:ext>
            </a:extLst>
          </p:cNvPr>
          <p:cNvSpPr txBox="1"/>
          <p:nvPr/>
        </p:nvSpPr>
        <p:spPr>
          <a:xfrm>
            <a:off x="4049401" y="6207237"/>
            <a:ext cx="4442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75000"/>
                  </a:schemeClr>
                </a:solidFill>
              </a:rPr>
              <a:t>Hour</a:t>
            </a:r>
            <a:r>
              <a:rPr lang="tr-TR" sz="3200" dirty="0">
                <a:solidFill>
                  <a:schemeClr val="bg2">
                    <a:lumMod val="75000"/>
                  </a:schemeClr>
                </a:solidFill>
              </a:rPr>
              <a:t>: 18:00  Sun: -6,4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2788606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552</Words>
  <Application>Microsoft Office PowerPoint</Application>
  <PresentationFormat>Geniş ekran</PresentationFormat>
  <Paragraphs>69</Paragraphs>
  <Slides>50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Comic Sans MS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Rufai Çınar</dc:creator>
  <cp:lastModifiedBy>Rufai Çınar</cp:lastModifiedBy>
  <cp:revision>86</cp:revision>
  <dcterms:created xsi:type="dcterms:W3CDTF">2024-03-13T13:20:58Z</dcterms:created>
  <dcterms:modified xsi:type="dcterms:W3CDTF">2025-06-25T14:43:22Z</dcterms:modified>
</cp:coreProperties>
</file>